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35"/>
  </p:notesMasterIdLst>
  <p:sldIdLst>
    <p:sldId id="275" r:id="rId2"/>
    <p:sldId id="289" r:id="rId3"/>
    <p:sldId id="290" r:id="rId4"/>
    <p:sldId id="291" r:id="rId5"/>
    <p:sldId id="276" r:id="rId6"/>
    <p:sldId id="292" r:id="rId7"/>
    <p:sldId id="271" r:id="rId8"/>
    <p:sldId id="279" r:id="rId9"/>
    <p:sldId id="258" r:id="rId10"/>
    <p:sldId id="262" r:id="rId11"/>
    <p:sldId id="280" r:id="rId12"/>
    <p:sldId id="282" r:id="rId13"/>
    <p:sldId id="267" r:id="rId14"/>
    <p:sldId id="281" r:id="rId15"/>
    <p:sldId id="284" r:id="rId16"/>
    <p:sldId id="285" r:id="rId17"/>
    <p:sldId id="277" r:id="rId18"/>
    <p:sldId id="287" r:id="rId19"/>
    <p:sldId id="283" r:id="rId20"/>
    <p:sldId id="286" r:id="rId21"/>
    <p:sldId id="293" r:id="rId22"/>
    <p:sldId id="294" r:id="rId23"/>
    <p:sldId id="295" r:id="rId24"/>
    <p:sldId id="296" r:id="rId25"/>
    <p:sldId id="264" r:id="rId26"/>
    <p:sldId id="297" r:id="rId27"/>
    <p:sldId id="270" r:id="rId28"/>
    <p:sldId id="298" r:id="rId29"/>
    <p:sldId id="299" r:id="rId30"/>
    <p:sldId id="265" r:id="rId31"/>
    <p:sldId id="278" r:id="rId32"/>
    <p:sldId id="288" r:id="rId33"/>
    <p:sldId id="260" r:id="rId34"/>
  </p:sldIdLst>
  <p:sldSz cx="12192000" cy="6858000"/>
  <p:notesSz cx="6858000" cy="9144000"/>
  <p:embeddedFontLst>
    <p:embeddedFont>
      <p:font typeface="나눔스퀘어" panose="020B0600000101010101" pitchFamily="50" charset="-127"/>
      <p:regular r:id="rId36"/>
    </p:embeddedFont>
    <p:embeddedFont>
      <p:font typeface="나눔스퀘어 Bold" panose="020B0600000101010101" pitchFamily="50" charset="-127"/>
      <p:bold r:id="rId37"/>
    </p:embeddedFont>
    <p:embeddedFont>
      <p:font typeface="나눔스퀘어 Extra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5773" autoAdjust="0"/>
  </p:normalViewPr>
  <p:slideViewPr>
    <p:cSldViewPr snapToGrid="0">
      <p:cViewPr varScale="1">
        <p:scale>
          <a:sx n="111" d="100"/>
          <a:sy n="111" d="100"/>
        </p:scale>
        <p:origin x="4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09C85-5B9D-4023-B388-634027B1909E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4EA10-437B-4350-9415-CDF2B6A70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94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 </a:t>
            </a:r>
            <a:r>
              <a:rPr lang="ko-KR" altLang="en-US" dirty="0" err="1"/>
              <a:t>머신러닝을</a:t>
            </a:r>
            <a:r>
              <a:rPr lang="ko-KR" altLang="en-US" dirty="0"/>
              <a:t> 활용한 물류 자동화 프로젝트를 진행한 팀 콤마입니다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저희는 이 프로젝트를 진행하면서 강원도 청년창업 지원사업에 선정되어 지원금을 받으며</a:t>
            </a:r>
            <a:r>
              <a:rPr lang="en-US" altLang="ko-KR" dirty="0"/>
              <a:t> </a:t>
            </a:r>
            <a:r>
              <a:rPr lang="ko-KR" altLang="en-US" dirty="0"/>
              <a:t>활동하고있습니다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팀원을 소개하겠습니다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899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문제를 해결하기 위해 물류 자동화는 보시는 바와 같이 이미 상용화되고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29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장치들을 </a:t>
            </a:r>
            <a:r>
              <a:rPr lang="en-US" altLang="ko-KR" dirty="0"/>
              <a:t>AGV</a:t>
            </a:r>
            <a:r>
              <a:rPr lang="ko-KR" altLang="en-US" dirty="0"/>
              <a:t>즉 </a:t>
            </a:r>
            <a:r>
              <a:rPr lang="en-US" altLang="ko-KR" dirty="0"/>
              <a:t>CLICK </a:t>
            </a:r>
            <a:r>
              <a:rPr lang="ko-KR" altLang="en-US" dirty="0" err="1"/>
              <a:t>무인운반차</a:t>
            </a:r>
            <a:r>
              <a:rPr lang="ko-KR" altLang="en-US" dirty="0"/>
              <a:t> 라고 부릅니다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11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</a:t>
            </a:r>
            <a:r>
              <a:rPr lang="en-US" altLang="ko-KR" dirty="0"/>
              <a:t>, </a:t>
            </a:r>
            <a:r>
              <a:rPr lang="ko-KR" altLang="en-US" dirty="0"/>
              <a:t>물류를 자동으로 분류해주는 로봇은 이미 </a:t>
            </a:r>
            <a:r>
              <a:rPr lang="en-US" altLang="ko-KR" dirty="0"/>
              <a:t>AGV</a:t>
            </a:r>
            <a:r>
              <a:rPr lang="ko-KR" altLang="en-US" dirty="0"/>
              <a:t>라는 명칭까지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대표적으로 아마존사의 </a:t>
            </a:r>
            <a:r>
              <a:rPr lang="ko-KR" altLang="en-US" dirty="0" err="1"/>
              <a:t>키바가있고</a:t>
            </a:r>
            <a:r>
              <a:rPr lang="en-US" altLang="ko-KR" dirty="0"/>
              <a:t>, CLICK </a:t>
            </a:r>
            <a:r>
              <a:rPr lang="ko-KR" altLang="en-US" dirty="0"/>
              <a:t>국내에도 아직 상용화가 되진 못했지만 유도라는 회사에서 만든 </a:t>
            </a:r>
            <a:r>
              <a:rPr lang="ko-KR" altLang="en-US" dirty="0" err="1"/>
              <a:t>타곤이라는</a:t>
            </a:r>
            <a:r>
              <a:rPr lang="ko-KR" altLang="en-US" dirty="0"/>
              <a:t> </a:t>
            </a:r>
            <a:r>
              <a:rPr lang="en-US" altLang="ko-KR" dirty="0"/>
              <a:t>AGV</a:t>
            </a:r>
            <a:r>
              <a:rPr lang="ko-KR" altLang="en-US" dirty="0"/>
              <a:t>가 존재합니다</a:t>
            </a:r>
            <a:r>
              <a:rPr lang="en-US" altLang="ko-KR" dirty="0"/>
              <a:t>. CLICK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이러한 </a:t>
            </a:r>
            <a:r>
              <a:rPr lang="en-US" altLang="ko-KR" dirty="0"/>
              <a:t>AGV</a:t>
            </a:r>
            <a:r>
              <a:rPr lang="ko-KR" altLang="en-US" dirty="0"/>
              <a:t>는 대체적으로 하드웨어 중심적으로 개발되었고 이동하는 경로는 사람이 만든 알고리즘에 의존하게 됩니다</a:t>
            </a:r>
            <a:endParaRPr lang="en-US" altLang="ko-KR" dirty="0"/>
          </a:p>
          <a:p>
            <a:r>
              <a:rPr lang="ko-KR" altLang="en-US" dirty="0"/>
              <a:t>저희가 개발중인 시스템은 경로설정에 있어서 사람보다 나은 모든 경우를 대비하는 최적 경로 설정 시스템이기 </a:t>
            </a:r>
            <a:r>
              <a:rPr lang="ko-KR" altLang="en-US" dirty="0" err="1"/>
              <a:t>떄문에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오히려 이러한 </a:t>
            </a:r>
            <a:r>
              <a:rPr lang="en-US" altLang="ko-KR" dirty="0"/>
              <a:t>AGV</a:t>
            </a:r>
            <a:r>
              <a:rPr lang="ko-KR" altLang="en-US" dirty="0"/>
              <a:t>가 많이 도입되면 도입될수록 경로 설정이라는 시스템은 더 많은 필요성이 나타나게 될 것이라고 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32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특히 인공지능 시장은 </a:t>
            </a:r>
            <a:r>
              <a:rPr lang="en-US" altLang="ko-KR" dirty="0"/>
              <a:t>2016</a:t>
            </a:r>
            <a:r>
              <a:rPr lang="ko-KR" altLang="en-US" dirty="0"/>
              <a:t>년부터 </a:t>
            </a:r>
            <a:r>
              <a:rPr lang="en-US" altLang="ko-KR" dirty="0"/>
              <a:t>2019</a:t>
            </a:r>
            <a:r>
              <a:rPr lang="ko-KR" altLang="en-US" dirty="0"/>
              <a:t>년 까지 연 평균 </a:t>
            </a:r>
            <a:r>
              <a:rPr lang="en-US" altLang="ko-KR" dirty="0"/>
              <a:t>50% </a:t>
            </a:r>
            <a:r>
              <a:rPr lang="ko-KR" altLang="en-US" dirty="0"/>
              <a:t>이상의 </a:t>
            </a:r>
            <a:r>
              <a:rPr lang="en-US" altLang="ko-KR" dirty="0"/>
              <a:t>CLICK</a:t>
            </a:r>
            <a:r>
              <a:rPr lang="ko-KR" altLang="en-US" dirty="0"/>
              <a:t> 성장세를</a:t>
            </a:r>
            <a:r>
              <a:rPr lang="en-US" altLang="ko-KR" dirty="0"/>
              <a:t> </a:t>
            </a:r>
            <a:r>
              <a:rPr lang="ko-KR" altLang="en-US" dirty="0"/>
              <a:t>보여주고있으며</a:t>
            </a:r>
            <a:r>
              <a:rPr lang="en-US" altLang="ko-KR" dirty="0"/>
              <a:t>, </a:t>
            </a:r>
            <a:r>
              <a:rPr lang="ko-KR" altLang="en-US" dirty="0"/>
              <a:t>앞으로의 전망은 더 </a:t>
            </a:r>
            <a:r>
              <a:rPr lang="ko-KR" altLang="en-US" dirty="0" err="1"/>
              <a:t>밝을것으로</a:t>
            </a:r>
            <a:r>
              <a:rPr lang="ko-KR" altLang="en-US" dirty="0"/>
              <a:t> 예측됩니다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89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특히 인공지능 시장은 </a:t>
            </a:r>
            <a:r>
              <a:rPr lang="en-US" altLang="ko-KR" dirty="0"/>
              <a:t>2016</a:t>
            </a:r>
            <a:r>
              <a:rPr lang="ko-KR" altLang="en-US" dirty="0"/>
              <a:t>년부터 </a:t>
            </a:r>
            <a:r>
              <a:rPr lang="en-US" altLang="ko-KR" dirty="0"/>
              <a:t>2019</a:t>
            </a:r>
            <a:r>
              <a:rPr lang="ko-KR" altLang="en-US" dirty="0"/>
              <a:t>년 까지 연 평균 </a:t>
            </a:r>
            <a:r>
              <a:rPr lang="en-US" altLang="ko-KR" dirty="0"/>
              <a:t>50% </a:t>
            </a:r>
            <a:r>
              <a:rPr lang="ko-KR" altLang="en-US" dirty="0"/>
              <a:t>이상의 </a:t>
            </a:r>
            <a:r>
              <a:rPr lang="en-US" altLang="ko-KR" dirty="0"/>
              <a:t>CLICK</a:t>
            </a:r>
            <a:r>
              <a:rPr lang="ko-KR" altLang="en-US" dirty="0"/>
              <a:t> 성장세를</a:t>
            </a:r>
            <a:r>
              <a:rPr lang="en-US" altLang="ko-KR" dirty="0"/>
              <a:t> </a:t>
            </a:r>
            <a:r>
              <a:rPr lang="ko-KR" altLang="en-US" dirty="0"/>
              <a:t>보여주고있으며</a:t>
            </a:r>
            <a:r>
              <a:rPr lang="en-US" altLang="ko-KR" dirty="0"/>
              <a:t>, </a:t>
            </a:r>
            <a:r>
              <a:rPr lang="ko-KR" altLang="en-US" dirty="0"/>
              <a:t>앞으로의 전망은 더 </a:t>
            </a:r>
            <a:r>
              <a:rPr lang="ko-KR" altLang="en-US" dirty="0" err="1"/>
              <a:t>밝을것으로</a:t>
            </a:r>
            <a:r>
              <a:rPr lang="ko-KR" altLang="en-US" dirty="0"/>
              <a:t> 예측됩니다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72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대한민국은 스마트폰의 발달과 온라인 시장의 확대로 점점 오프라인 시장에서 온라인 시장으로</a:t>
            </a:r>
            <a:r>
              <a:rPr lang="en-US" altLang="ko-KR" dirty="0"/>
              <a:t> </a:t>
            </a:r>
            <a:r>
              <a:rPr lang="ko-KR" altLang="en-US" dirty="0"/>
              <a:t>물건을 구매하는 이용자가 이동하고 있는 추세입니다</a:t>
            </a:r>
            <a:endParaRPr lang="en-US" altLang="ko-KR" dirty="0"/>
          </a:p>
          <a:p>
            <a:r>
              <a:rPr lang="ko-KR" altLang="en-US" dirty="0"/>
              <a:t>그에 따라 대한민국의 택배산업은 고속성장을 이루고 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5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대한민국은 스마트폰의 발달과 온라인 시장의 확대로 점점 오프라인 시장에서 온라인 시장으로</a:t>
            </a:r>
            <a:r>
              <a:rPr lang="en-US" altLang="ko-KR" dirty="0"/>
              <a:t> </a:t>
            </a:r>
            <a:r>
              <a:rPr lang="ko-KR" altLang="en-US" dirty="0"/>
              <a:t>물건을 구매하는 이용자가 이동하고 있는 추세입니다</a:t>
            </a:r>
            <a:endParaRPr lang="en-US" altLang="ko-KR" dirty="0"/>
          </a:p>
          <a:p>
            <a:r>
              <a:rPr lang="ko-KR" altLang="en-US" dirty="0"/>
              <a:t>그에 따라 대한민국의 택배산업은 고속성장을 이루고 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4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대한민국은 스마트폰의 발달과 온라인 시장의 확대로 점점 오프라인 시장에서 온라인 시장으로</a:t>
            </a:r>
            <a:r>
              <a:rPr lang="en-US" altLang="ko-KR" dirty="0"/>
              <a:t> </a:t>
            </a:r>
            <a:r>
              <a:rPr lang="ko-KR" altLang="en-US" dirty="0"/>
              <a:t>물건을 구매하는 이용자가 이동하고 있는 추세입니다</a:t>
            </a:r>
            <a:endParaRPr lang="en-US" altLang="ko-KR" dirty="0"/>
          </a:p>
          <a:p>
            <a:r>
              <a:rPr lang="ko-KR" altLang="en-US" dirty="0"/>
              <a:t>그에 따라 대한민국의 택배산업은 고속성장을 이루고 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881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시스템에 대해 아주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사진을 보시면 기본적으로는 각 개체가 자신의 목적지를 얼마나 정확하고 신속하게 </a:t>
            </a:r>
            <a:r>
              <a:rPr lang="ko-KR" altLang="en-US" dirty="0" err="1"/>
              <a:t>찾아갈수</a:t>
            </a:r>
            <a:r>
              <a:rPr lang="ko-KR" altLang="en-US" dirty="0"/>
              <a:t> </a:t>
            </a:r>
            <a:r>
              <a:rPr lang="ko-KR" altLang="en-US" dirty="0" err="1"/>
              <a:t>있느냐에</a:t>
            </a:r>
            <a:r>
              <a:rPr lang="ko-KR" altLang="en-US" dirty="0"/>
              <a:t> 대한 알고리즘입니다</a:t>
            </a:r>
            <a:endParaRPr lang="en-US" altLang="ko-KR" dirty="0"/>
          </a:p>
          <a:p>
            <a:r>
              <a:rPr lang="ko-KR" altLang="en-US" dirty="0"/>
              <a:t>그리고 각 개체는 자신을 제외한 나머지 개체들을 </a:t>
            </a:r>
            <a:r>
              <a:rPr lang="ko-KR" altLang="en-US" dirty="0" err="1"/>
              <a:t>회피할려고</a:t>
            </a:r>
            <a:r>
              <a:rPr lang="ko-KR" altLang="en-US" dirty="0"/>
              <a:t> 노력합니다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충돌을 </a:t>
            </a:r>
            <a:r>
              <a:rPr lang="ko-KR" altLang="en-US" dirty="0" err="1"/>
              <a:t>하게되거나</a:t>
            </a:r>
            <a:r>
              <a:rPr lang="en-US" altLang="ko-KR" dirty="0"/>
              <a:t>, </a:t>
            </a:r>
            <a:r>
              <a:rPr lang="ko-KR" altLang="en-US" dirty="0"/>
              <a:t>무한루프에 걸리게 되면 다음 </a:t>
            </a:r>
            <a:r>
              <a:rPr lang="ko-KR" altLang="en-US" dirty="0" err="1"/>
              <a:t>페이즈로</a:t>
            </a:r>
            <a:r>
              <a:rPr lang="ko-KR" altLang="en-US" dirty="0"/>
              <a:t> </a:t>
            </a:r>
            <a:r>
              <a:rPr lang="ko-KR" altLang="en-US" dirty="0" err="1"/>
              <a:t>넘어가게됩니다</a:t>
            </a:r>
            <a:r>
              <a:rPr lang="en-US" altLang="ko-KR" dirty="0"/>
              <a:t>. CLICK</a:t>
            </a:r>
          </a:p>
          <a:p>
            <a:endParaRPr lang="en-US" altLang="ko-KR" dirty="0"/>
          </a:p>
          <a:p>
            <a:r>
              <a:rPr lang="ko-KR" altLang="en-US" dirty="0"/>
              <a:t>확대해서 보여드리면 다음과 같습니다</a:t>
            </a:r>
            <a:r>
              <a:rPr lang="en-US" altLang="ko-KR" dirty="0"/>
              <a:t>. </a:t>
            </a:r>
            <a:r>
              <a:rPr lang="ko-KR" altLang="en-US" dirty="0"/>
              <a:t>각 개체는 각각의 회피계수를 갖고있고</a:t>
            </a:r>
            <a:r>
              <a:rPr lang="en-US" altLang="ko-KR" dirty="0"/>
              <a:t>, </a:t>
            </a:r>
            <a:r>
              <a:rPr lang="ko-KR" altLang="en-US" dirty="0" err="1"/>
              <a:t>페이즈마다</a:t>
            </a:r>
            <a:r>
              <a:rPr lang="ko-KR" altLang="en-US" dirty="0"/>
              <a:t> 새로운 계수를 </a:t>
            </a:r>
            <a:r>
              <a:rPr lang="ko-KR" altLang="en-US" dirty="0" err="1"/>
              <a:t>갖게됩니다</a:t>
            </a:r>
            <a:endParaRPr lang="en-US" altLang="ko-KR" dirty="0"/>
          </a:p>
          <a:p>
            <a:r>
              <a:rPr lang="ko-KR" altLang="en-US" dirty="0"/>
              <a:t>현재 사진은 </a:t>
            </a:r>
            <a:r>
              <a:rPr lang="en-US" altLang="ko-KR" dirty="0"/>
              <a:t>16</a:t>
            </a:r>
            <a:r>
              <a:rPr lang="ko-KR" altLang="en-US" dirty="0"/>
              <a:t>세대의 개체들인데 이 </a:t>
            </a:r>
            <a:r>
              <a:rPr lang="ko-KR" altLang="en-US" dirty="0" err="1"/>
              <a:t>페이즈가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까지 만들어지게 되면 </a:t>
            </a:r>
            <a:r>
              <a:rPr lang="ko-KR" altLang="en-US" dirty="0" err="1"/>
              <a:t>개체들중</a:t>
            </a:r>
            <a:r>
              <a:rPr lang="ko-KR" altLang="en-US" dirty="0"/>
              <a:t> 가장 오래 살아남고</a:t>
            </a:r>
            <a:r>
              <a:rPr lang="en-US" altLang="ko-KR" dirty="0"/>
              <a:t>, </a:t>
            </a:r>
            <a:r>
              <a:rPr lang="ko-KR" altLang="en-US" dirty="0"/>
              <a:t>많이 목적지에 도달한 개체들이</a:t>
            </a:r>
            <a:endParaRPr lang="en-US" altLang="ko-KR" dirty="0"/>
          </a:p>
          <a:p>
            <a:r>
              <a:rPr lang="en-US" altLang="ko-KR" dirty="0"/>
              <a:t>CLICK</a:t>
            </a:r>
          </a:p>
          <a:p>
            <a:endParaRPr lang="en-US" altLang="ko-KR" dirty="0"/>
          </a:p>
          <a:p>
            <a:r>
              <a:rPr lang="ko-KR" altLang="en-US" dirty="0"/>
              <a:t>이러한 인공신경망을 통해 다음세대 각 </a:t>
            </a:r>
            <a:r>
              <a:rPr lang="ko-KR" altLang="en-US" dirty="0" err="1"/>
              <a:t>페이즈의</a:t>
            </a:r>
            <a:r>
              <a:rPr lang="ko-KR" altLang="en-US" dirty="0"/>
              <a:t> 씨앗으로 사용되어 세대를 거듭할수록 더 나은 알고리즘이 완성될 수 있게 됩니다</a:t>
            </a:r>
            <a:r>
              <a:rPr lang="en-US" altLang="ko-KR" dirty="0"/>
              <a:t>. CLICK</a:t>
            </a:r>
          </a:p>
          <a:p>
            <a:r>
              <a:rPr lang="ko-KR" altLang="en-US" dirty="0"/>
              <a:t>저희는 해당 함수를 구현하기위해 파이썬 라이브러리인 구글의 </a:t>
            </a:r>
            <a:r>
              <a:rPr lang="ko-KR" altLang="en-US" dirty="0" err="1"/>
              <a:t>텐서플로우를</a:t>
            </a:r>
            <a:r>
              <a:rPr lang="ko-KR" altLang="en-US" dirty="0"/>
              <a:t> 이용하여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288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시스템에 대해 아주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사진을 보시면 기본적으로는 각 개체가 자신의 목적지를 얼마나 정확하고 신속하게 </a:t>
            </a:r>
            <a:r>
              <a:rPr lang="ko-KR" altLang="en-US" dirty="0" err="1"/>
              <a:t>찾아갈수</a:t>
            </a:r>
            <a:r>
              <a:rPr lang="ko-KR" altLang="en-US" dirty="0"/>
              <a:t> </a:t>
            </a:r>
            <a:r>
              <a:rPr lang="ko-KR" altLang="en-US" dirty="0" err="1"/>
              <a:t>있느냐에</a:t>
            </a:r>
            <a:r>
              <a:rPr lang="ko-KR" altLang="en-US" dirty="0"/>
              <a:t> 대한 알고리즘입니다</a:t>
            </a:r>
            <a:endParaRPr lang="en-US" altLang="ko-KR" dirty="0"/>
          </a:p>
          <a:p>
            <a:r>
              <a:rPr lang="ko-KR" altLang="en-US" dirty="0"/>
              <a:t>그리고 각 개체는 자신을 제외한 나머지 개체들을 </a:t>
            </a:r>
            <a:r>
              <a:rPr lang="ko-KR" altLang="en-US" dirty="0" err="1"/>
              <a:t>회피할려고</a:t>
            </a:r>
            <a:r>
              <a:rPr lang="ko-KR" altLang="en-US" dirty="0"/>
              <a:t> 노력합니다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충돌을 </a:t>
            </a:r>
            <a:r>
              <a:rPr lang="ko-KR" altLang="en-US" dirty="0" err="1"/>
              <a:t>하게되거나</a:t>
            </a:r>
            <a:r>
              <a:rPr lang="en-US" altLang="ko-KR" dirty="0"/>
              <a:t>, </a:t>
            </a:r>
            <a:r>
              <a:rPr lang="ko-KR" altLang="en-US" dirty="0"/>
              <a:t>무한루프에 걸리게 되면 다음 </a:t>
            </a:r>
            <a:r>
              <a:rPr lang="ko-KR" altLang="en-US" dirty="0" err="1"/>
              <a:t>페이즈로</a:t>
            </a:r>
            <a:r>
              <a:rPr lang="ko-KR" altLang="en-US" dirty="0"/>
              <a:t> </a:t>
            </a:r>
            <a:r>
              <a:rPr lang="ko-KR" altLang="en-US" dirty="0" err="1"/>
              <a:t>넘어가게됩니다</a:t>
            </a:r>
            <a:r>
              <a:rPr lang="en-US" altLang="ko-KR" dirty="0"/>
              <a:t>. CLICK</a:t>
            </a:r>
          </a:p>
          <a:p>
            <a:endParaRPr lang="en-US" altLang="ko-KR" dirty="0"/>
          </a:p>
          <a:p>
            <a:r>
              <a:rPr lang="ko-KR" altLang="en-US" dirty="0"/>
              <a:t>확대해서 보여드리면 다음과 같습니다</a:t>
            </a:r>
            <a:r>
              <a:rPr lang="en-US" altLang="ko-KR" dirty="0"/>
              <a:t>. </a:t>
            </a:r>
            <a:r>
              <a:rPr lang="ko-KR" altLang="en-US" dirty="0"/>
              <a:t>각 개체는 각각의 회피계수를 갖고있고</a:t>
            </a:r>
            <a:r>
              <a:rPr lang="en-US" altLang="ko-KR" dirty="0"/>
              <a:t>, </a:t>
            </a:r>
            <a:r>
              <a:rPr lang="ko-KR" altLang="en-US" dirty="0" err="1"/>
              <a:t>페이즈마다</a:t>
            </a:r>
            <a:r>
              <a:rPr lang="ko-KR" altLang="en-US" dirty="0"/>
              <a:t> 새로운 계수를 </a:t>
            </a:r>
            <a:r>
              <a:rPr lang="ko-KR" altLang="en-US" dirty="0" err="1"/>
              <a:t>갖게됩니다</a:t>
            </a:r>
            <a:endParaRPr lang="en-US" altLang="ko-KR" dirty="0"/>
          </a:p>
          <a:p>
            <a:r>
              <a:rPr lang="ko-KR" altLang="en-US" dirty="0"/>
              <a:t>현재 사진은 </a:t>
            </a:r>
            <a:r>
              <a:rPr lang="en-US" altLang="ko-KR" dirty="0"/>
              <a:t>16</a:t>
            </a:r>
            <a:r>
              <a:rPr lang="ko-KR" altLang="en-US" dirty="0"/>
              <a:t>세대의 개체들인데 이 </a:t>
            </a:r>
            <a:r>
              <a:rPr lang="ko-KR" altLang="en-US" dirty="0" err="1"/>
              <a:t>페이즈가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까지 만들어지게 되면 </a:t>
            </a:r>
            <a:r>
              <a:rPr lang="ko-KR" altLang="en-US" dirty="0" err="1"/>
              <a:t>개체들중</a:t>
            </a:r>
            <a:r>
              <a:rPr lang="ko-KR" altLang="en-US" dirty="0"/>
              <a:t> 가장 오래 살아남고</a:t>
            </a:r>
            <a:r>
              <a:rPr lang="en-US" altLang="ko-KR" dirty="0"/>
              <a:t>, </a:t>
            </a:r>
            <a:r>
              <a:rPr lang="ko-KR" altLang="en-US" dirty="0"/>
              <a:t>많이 목적지에 도달한 개체들이</a:t>
            </a:r>
            <a:endParaRPr lang="en-US" altLang="ko-KR" dirty="0"/>
          </a:p>
          <a:p>
            <a:r>
              <a:rPr lang="en-US" altLang="ko-KR" dirty="0"/>
              <a:t>CLICK</a:t>
            </a:r>
          </a:p>
          <a:p>
            <a:endParaRPr lang="en-US" altLang="ko-KR" dirty="0"/>
          </a:p>
          <a:p>
            <a:r>
              <a:rPr lang="ko-KR" altLang="en-US" dirty="0"/>
              <a:t>이러한 인공신경망을 통해 다음세대 각 </a:t>
            </a:r>
            <a:r>
              <a:rPr lang="ko-KR" altLang="en-US" dirty="0" err="1"/>
              <a:t>페이즈의</a:t>
            </a:r>
            <a:r>
              <a:rPr lang="ko-KR" altLang="en-US" dirty="0"/>
              <a:t> 씨앗으로 사용되어 세대를 거듭할수록 더 나은 알고리즘이 완성될 수 있게 됩니다</a:t>
            </a:r>
            <a:r>
              <a:rPr lang="en-US" altLang="ko-KR" dirty="0"/>
              <a:t>. CLICK</a:t>
            </a:r>
          </a:p>
          <a:p>
            <a:r>
              <a:rPr lang="ko-KR" altLang="en-US" dirty="0"/>
              <a:t>저희는 해당 함수를 구현하기위해 파이썬 라이브러리인 구글의 </a:t>
            </a:r>
            <a:r>
              <a:rPr lang="ko-KR" altLang="en-US" dirty="0" err="1"/>
              <a:t>텐서플로우를</a:t>
            </a:r>
            <a:r>
              <a:rPr lang="ko-KR" altLang="en-US" dirty="0"/>
              <a:t> 이용하여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55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산아 </a:t>
            </a:r>
            <a:r>
              <a:rPr lang="en-US" altLang="ko-KR" dirty="0"/>
              <a:t>:</a:t>
            </a:r>
            <a:r>
              <a:rPr lang="ko-KR" altLang="en-US" dirty="0"/>
              <a:t> 안녕하세요 저는 팀 콤마의 팀장이자</a:t>
            </a:r>
            <a:r>
              <a:rPr lang="en-US" altLang="ko-KR" dirty="0"/>
              <a:t>, </a:t>
            </a:r>
            <a:r>
              <a:rPr lang="ko-KR" altLang="en-US" dirty="0"/>
              <a:t>팀내 회계 및 사무를 맡고있는 이산아 입니다</a:t>
            </a:r>
            <a:r>
              <a:rPr lang="en-US" altLang="ko-KR" dirty="0"/>
              <a:t>. </a:t>
            </a:r>
            <a:r>
              <a:rPr lang="ko-KR" altLang="en-US" dirty="0"/>
              <a:t>요번 프로젝트에서 </a:t>
            </a:r>
            <a:r>
              <a:rPr lang="en-US" altLang="ko-KR" dirty="0"/>
              <a:t>Python – Unity </a:t>
            </a:r>
            <a:r>
              <a:rPr lang="ko-KR" altLang="en-US" dirty="0"/>
              <a:t>소켓통신을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신유 </a:t>
            </a:r>
            <a:r>
              <a:rPr lang="en-US" altLang="ko-KR" dirty="0"/>
              <a:t>: </a:t>
            </a:r>
            <a:r>
              <a:rPr lang="ko-KR" altLang="en-US" dirty="0"/>
              <a:t>안녕하세요 팀 내에서 발표와</a:t>
            </a:r>
            <a:r>
              <a:rPr lang="en-US" altLang="ko-KR" dirty="0"/>
              <a:t>, </a:t>
            </a:r>
            <a:r>
              <a:rPr lang="ko-KR" altLang="en-US" dirty="0"/>
              <a:t>대외적인 업무를 맡고있는 </a:t>
            </a:r>
            <a:r>
              <a:rPr lang="ko-KR" altLang="en-US" dirty="0" err="1"/>
              <a:t>김신유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프로그램 전체적인 설계</a:t>
            </a:r>
            <a:r>
              <a:rPr lang="en-US" altLang="ko-KR" dirty="0"/>
              <a:t> </a:t>
            </a:r>
            <a:r>
              <a:rPr lang="ko-KR" altLang="en-US" dirty="0"/>
              <a:t>및 알고리즘 구현을</a:t>
            </a:r>
            <a:r>
              <a:rPr lang="en-US" altLang="ko-KR" dirty="0"/>
              <a:t> </a:t>
            </a:r>
            <a:r>
              <a:rPr lang="ko-KR" altLang="en-US" dirty="0"/>
              <a:t>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진오 </a:t>
            </a:r>
            <a:r>
              <a:rPr lang="en-US" altLang="ko-KR" dirty="0"/>
              <a:t>: </a:t>
            </a:r>
            <a:r>
              <a:rPr lang="ko-KR" altLang="en-US" dirty="0"/>
              <a:t>안녕하세요 팀 홈페이지 관리와 팀의 활동을 기록 하고 있는 쓰레기입니다</a:t>
            </a:r>
            <a:r>
              <a:rPr lang="en-US" altLang="ko-KR" dirty="0"/>
              <a:t>.</a:t>
            </a:r>
            <a:r>
              <a:rPr lang="ko-KR" altLang="en-US" dirty="0"/>
              <a:t> 이번 프로젝트에서 </a:t>
            </a:r>
            <a:r>
              <a:rPr lang="en-US" altLang="ko-KR" dirty="0"/>
              <a:t>Unity </a:t>
            </a:r>
            <a:r>
              <a:rPr lang="ko-KR" altLang="en-US" dirty="0"/>
              <a:t>그래픽처리</a:t>
            </a:r>
            <a:r>
              <a:rPr lang="en-US" altLang="ko-KR" dirty="0"/>
              <a:t>, </a:t>
            </a:r>
            <a:r>
              <a:rPr lang="ko-KR" altLang="en-US" dirty="0"/>
              <a:t>인공신경망 학습 알고리즘을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64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</a:t>
            </a:r>
            <a:r>
              <a:rPr lang="ko-KR" altLang="en-US" dirty="0" err="1"/>
              <a:t>간트차트입니다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올해 초</a:t>
            </a:r>
            <a:r>
              <a:rPr lang="en-US" altLang="ko-KR" dirty="0"/>
              <a:t>, </a:t>
            </a:r>
            <a:r>
              <a:rPr lang="ko-KR" altLang="en-US" dirty="0"/>
              <a:t>해당 프로젝트를 기획하였으며</a:t>
            </a:r>
            <a:r>
              <a:rPr lang="en-US" altLang="ko-KR" dirty="0"/>
              <a:t>, </a:t>
            </a:r>
            <a:r>
              <a:rPr lang="ko-KR" altLang="en-US" dirty="0"/>
              <a:t>현재 알고리즘 구현을 마무리하며</a:t>
            </a:r>
            <a:r>
              <a:rPr lang="en-US" altLang="ko-KR" dirty="0"/>
              <a:t>, </a:t>
            </a:r>
            <a:r>
              <a:rPr lang="ko-KR" altLang="en-US" dirty="0"/>
              <a:t>가상환경 유니티 내에서의 구현을 준비중에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구현이 끝나면 간단한 재무계획과</a:t>
            </a:r>
            <a:r>
              <a:rPr lang="en-US" altLang="ko-KR" dirty="0"/>
              <a:t>,</a:t>
            </a:r>
            <a:r>
              <a:rPr lang="ko-KR" altLang="en-US" dirty="0"/>
              <a:t> 마케팅 컨설팅을 가질 예정이며</a:t>
            </a:r>
            <a:r>
              <a:rPr lang="en-US" altLang="ko-KR" dirty="0"/>
              <a:t>, 8</a:t>
            </a:r>
            <a:r>
              <a:rPr lang="ko-KR" altLang="en-US" dirty="0"/>
              <a:t>월부터는 본격적으로 팀이 합숙을 진행하며</a:t>
            </a:r>
            <a:endParaRPr lang="en-US" altLang="ko-KR" dirty="0"/>
          </a:p>
          <a:p>
            <a:r>
              <a:rPr lang="ko-KR" altLang="en-US" dirty="0"/>
              <a:t>시제품을 </a:t>
            </a:r>
            <a:r>
              <a:rPr lang="ko-KR" altLang="en-US" dirty="0" err="1"/>
              <a:t>만드는데에</a:t>
            </a:r>
            <a:r>
              <a:rPr lang="ko-KR" altLang="en-US" dirty="0"/>
              <a:t> 주력할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프로젝트의 현재 진행중인 단계에 대하여 간략하게 설명해드리겠습니다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86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대한민국은 스마트폰의 발달과 온라인 시장의 확대로 점점 오프라인 시장에서 온라인 시장으로</a:t>
            </a:r>
            <a:r>
              <a:rPr lang="en-US" altLang="ko-KR" dirty="0"/>
              <a:t> </a:t>
            </a:r>
            <a:r>
              <a:rPr lang="ko-KR" altLang="en-US" dirty="0"/>
              <a:t>물건을 구매하는 이용자가 이동하고 있는 추세입니다</a:t>
            </a:r>
            <a:endParaRPr lang="en-US" altLang="ko-KR" dirty="0"/>
          </a:p>
          <a:p>
            <a:r>
              <a:rPr lang="ko-KR" altLang="en-US" dirty="0"/>
              <a:t>그에 따라 대한민국의 택배산업은 고속성장을 이루고 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53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대한민국은 스마트폰의 발달과 온라인 시장의 확대로 점점 오프라인 시장에서 온라인 시장으로</a:t>
            </a:r>
            <a:r>
              <a:rPr lang="en-US" altLang="ko-KR" dirty="0"/>
              <a:t> </a:t>
            </a:r>
            <a:r>
              <a:rPr lang="ko-KR" altLang="en-US" dirty="0"/>
              <a:t>물건을 구매하는 이용자가 이동하고 있는 추세입니다</a:t>
            </a:r>
            <a:endParaRPr lang="en-US" altLang="ko-KR" dirty="0"/>
          </a:p>
          <a:p>
            <a:r>
              <a:rPr lang="ko-KR" altLang="en-US" dirty="0"/>
              <a:t>그에 따라 대한민국의 택배산업은 고속성장을 이루고 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36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시스템에 대해 아주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사진을 보시면 기본적으로는 각 개체가 자신의 목적지를 얼마나 정확하고 신속하게 </a:t>
            </a:r>
            <a:r>
              <a:rPr lang="ko-KR" altLang="en-US" dirty="0" err="1"/>
              <a:t>찾아갈수</a:t>
            </a:r>
            <a:r>
              <a:rPr lang="ko-KR" altLang="en-US" dirty="0"/>
              <a:t> </a:t>
            </a:r>
            <a:r>
              <a:rPr lang="ko-KR" altLang="en-US" dirty="0" err="1"/>
              <a:t>있느냐에</a:t>
            </a:r>
            <a:r>
              <a:rPr lang="ko-KR" altLang="en-US" dirty="0"/>
              <a:t> 대한 알고리즘입니다</a:t>
            </a:r>
            <a:endParaRPr lang="en-US" altLang="ko-KR" dirty="0"/>
          </a:p>
          <a:p>
            <a:r>
              <a:rPr lang="ko-KR" altLang="en-US" dirty="0"/>
              <a:t>그리고 각 개체는 자신을 제외한 나머지 개체들을 </a:t>
            </a:r>
            <a:r>
              <a:rPr lang="ko-KR" altLang="en-US" dirty="0" err="1"/>
              <a:t>회피할려고</a:t>
            </a:r>
            <a:r>
              <a:rPr lang="ko-KR" altLang="en-US" dirty="0"/>
              <a:t> 노력합니다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충돌을 </a:t>
            </a:r>
            <a:r>
              <a:rPr lang="ko-KR" altLang="en-US" dirty="0" err="1"/>
              <a:t>하게되거나</a:t>
            </a:r>
            <a:r>
              <a:rPr lang="en-US" altLang="ko-KR" dirty="0"/>
              <a:t>, </a:t>
            </a:r>
            <a:r>
              <a:rPr lang="ko-KR" altLang="en-US" dirty="0"/>
              <a:t>무한루프에 걸리게 되면 다음 </a:t>
            </a:r>
            <a:r>
              <a:rPr lang="ko-KR" altLang="en-US" dirty="0" err="1"/>
              <a:t>페이즈로</a:t>
            </a:r>
            <a:r>
              <a:rPr lang="ko-KR" altLang="en-US" dirty="0"/>
              <a:t> </a:t>
            </a:r>
            <a:r>
              <a:rPr lang="ko-KR" altLang="en-US" dirty="0" err="1"/>
              <a:t>넘어가게됩니다</a:t>
            </a:r>
            <a:r>
              <a:rPr lang="en-US" altLang="ko-KR" dirty="0"/>
              <a:t>. CLICK</a:t>
            </a:r>
          </a:p>
          <a:p>
            <a:endParaRPr lang="en-US" altLang="ko-KR" dirty="0"/>
          </a:p>
          <a:p>
            <a:r>
              <a:rPr lang="ko-KR" altLang="en-US" dirty="0"/>
              <a:t>확대해서 보여드리면 다음과 같습니다</a:t>
            </a:r>
            <a:r>
              <a:rPr lang="en-US" altLang="ko-KR" dirty="0"/>
              <a:t>. </a:t>
            </a:r>
            <a:r>
              <a:rPr lang="ko-KR" altLang="en-US" dirty="0"/>
              <a:t>각 개체는 각각의 회피계수를 갖고있고</a:t>
            </a:r>
            <a:r>
              <a:rPr lang="en-US" altLang="ko-KR" dirty="0"/>
              <a:t>, </a:t>
            </a:r>
            <a:r>
              <a:rPr lang="ko-KR" altLang="en-US" dirty="0" err="1"/>
              <a:t>페이즈마다</a:t>
            </a:r>
            <a:r>
              <a:rPr lang="ko-KR" altLang="en-US" dirty="0"/>
              <a:t> 새로운 계수를 </a:t>
            </a:r>
            <a:r>
              <a:rPr lang="ko-KR" altLang="en-US" dirty="0" err="1"/>
              <a:t>갖게됩니다</a:t>
            </a:r>
            <a:endParaRPr lang="en-US" altLang="ko-KR" dirty="0"/>
          </a:p>
          <a:p>
            <a:r>
              <a:rPr lang="ko-KR" altLang="en-US" dirty="0"/>
              <a:t>현재 사진은 </a:t>
            </a:r>
            <a:r>
              <a:rPr lang="en-US" altLang="ko-KR" dirty="0"/>
              <a:t>16</a:t>
            </a:r>
            <a:r>
              <a:rPr lang="ko-KR" altLang="en-US" dirty="0"/>
              <a:t>세대의 개체들인데 이 </a:t>
            </a:r>
            <a:r>
              <a:rPr lang="ko-KR" altLang="en-US" dirty="0" err="1"/>
              <a:t>페이즈가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까지 만들어지게 되면 </a:t>
            </a:r>
            <a:r>
              <a:rPr lang="ko-KR" altLang="en-US" dirty="0" err="1"/>
              <a:t>개체들중</a:t>
            </a:r>
            <a:r>
              <a:rPr lang="ko-KR" altLang="en-US" dirty="0"/>
              <a:t> 가장 오래 살아남고</a:t>
            </a:r>
            <a:r>
              <a:rPr lang="en-US" altLang="ko-KR" dirty="0"/>
              <a:t>, </a:t>
            </a:r>
            <a:r>
              <a:rPr lang="ko-KR" altLang="en-US" dirty="0"/>
              <a:t>많이 목적지에 도달한 개체들이</a:t>
            </a:r>
            <a:endParaRPr lang="en-US" altLang="ko-KR" dirty="0"/>
          </a:p>
          <a:p>
            <a:r>
              <a:rPr lang="en-US" altLang="ko-KR" dirty="0"/>
              <a:t>CLICK</a:t>
            </a:r>
          </a:p>
          <a:p>
            <a:endParaRPr lang="en-US" altLang="ko-KR" dirty="0"/>
          </a:p>
          <a:p>
            <a:r>
              <a:rPr lang="ko-KR" altLang="en-US" dirty="0"/>
              <a:t>이러한 인공신경망을 통해 다음세대 각 </a:t>
            </a:r>
            <a:r>
              <a:rPr lang="ko-KR" altLang="en-US" dirty="0" err="1"/>
              <a:t>페이즈의</a:t>
            </a:r>
            <a:r>
              <a:rPr lang="ko-KR" altLang="en-US" dirty="0"/>
              <a:t> 씨앗으로 사용되어 세대를 거듭할수록 더 나은 알고리즘이 완성될 수 있게 됩니다</a:t>
            </a:r>
            <a:r>
              <a:rPr lang="en-US" altLang="ko-KR" dirty="0"/>
              <a:t>. CLICK</a:t>
            </a:r>
          </a:p>
          <a:p>
            <a:r>
              <a:rPr lang="ko-KR" altLang="en-US" dirty="0"/>
              <a:t>저희는 해당 함수를 구현하기위해 파이썬 라이브러리인 구글의 </a:t>
            </a:r>
            <a:r>
              <a:rPr lang="ko-KR" altLang="en-US" dirty="0" err="1"/>
              <a:t>텐서플로우를</a:t>
            </a:r>
            <a:r>
              <a:rPr lang="ko-KR" altLang="en-US" dirty="0"/>
              <a:t> 이용하여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39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산아 </a:t>
            </a:r>
            <a:r>
              <a:rPr lang="en-US" altLang="ko-KR" dirty="0"/>
              <a:t>:</a:t>
            </a:r>
            <a:r>
              <a:rPr lang="ko-KR" altLang="en-US" dirty="0"/>
              <a:t> 안녕하세요 저는 팀 콤마의 팀장이자</a:t>
            </a:r>
            <a:r>
              <a:rPr lang="en-US" altLang="ko-KR" dirty="0"/>
              <a:t>, </a:t>
            </a:r>
            <a:r>
              <a:rPr lang="ko-KR" altLang="en-US" dirty="0"/>
              <a:t>팀내 회계 및 사무를 맡고있는 이산아 입니다</a:t>
            </a:r>
            <a:r>
              <a:rPr lang="en-US" altLang="ko-KR" dirty="0"/>
              <a:t>. </a:t>
            </a:r>
            <a:r>
              <a:rPr lang="ko-KR" altLang="en-US" dirty="0"/>
              <a:t>요번 프로젝트에서 </a:t>
            </a:r>
            <a:r>
              <a:rPr lang="en-US" altLang="ko-KR" dirty="0"/>
              <a:t>Python – Unity </a:t>
            </a:r>
            <a:r>
              <a:rPr lang="ko-KR" altLang="en-US" dirty="0"/>
              <a:t>소켓통신을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신유 </a:t>
            </a:r>
            <a:r>
              <a:rPr lang="en-US" altLang="ko-KR" dirty="0"/>
              <a:t>: </a:t>
            </a:r>
            <a:r>
              <a:rPr lang="ko-KR" altLang="en-US" dirty="0"/>
              <a:t>안녕하세요 팀 내에서 발표와</a:t>
            </a:r>
            <a:r>
              <a:rPr lang="en-US" altLang="ko-KR" dirty="0"/>
              <a:t>, </a:t>
            </a:r>
            <a:r>
              <a:rPr lang="ko-KR" altLang="en-US" dirty="0"/>
              <a:t>대외적인 업무를 맡고있는 </a:t>
            </a:r>
            <a:r>
              <a:rPr lang="ko-KR" altLang="en-US" dirty="0" err="1"/>
              <a:t>김신유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프로그램 전체적인 설계</a:t>
            </a:r>
            <a:r>
              <a:rPr lang="en-US" altLang="ko-KR" dirty="0"/>
              <a:t> </a:t>
            </a:r>
            <a:r>
              <a:rPr lang="ko-KR" altLang="en-US" dirty="0"/>
              <a:t>및 알고리즘 구현을</a:t>
            </a:r>
            <a:r>
              <a:rPr lang="en-US" altLang="ko-KR" dirty="0"/>
              <a:t> </a:t>
            </a:r>
            <a:r>
              <a:rPr lang="ko-KR" altLang="en-US" dirty="0"/>
              <a:t>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진오 </a:t>
            </a:r>
            <a:r>
              <a:rPr lang="en-US" altLang="ko-KR" dirty="0"/>
              <a:t>: </a:t>
            </a:r>
            <a:r>
              <a:rPr lang="ko-KR" altLang="en-US" dirty="0"/>
              <a:t>안녕하세요 팀 홈페이지 관리와 팀의 활동을 기록 하고 있는 쓰레기입니다</a:t>
            </a:r>
            <a:r>
              <a:rPr lang="en-US" altLang="ko-KR" dirty="0"/>
              <a:t>.</a:t>
            </a:r>
            <a:r>
              <a:rPr lang="ko-KR" altLang="en-US" dirty="0"/>
              <a:t> 이번 프로젝트에서 </a:t>
            </a:r>
            <a:r>
              <a:rPr lang="en-US" altLang="ko-KR" dirty="0"/>
              <a:t>Unity </a:t>
            </a:r>
            <a:r>
              <a:rPr lang="ko-KR" altLang="en-US" dirty="0"/>
              <a:t>그래픽처리</a:t>
            </a:r>
            <a:r>
              <a:rPr lang="en-US" altLang="ko-KR" dirty="0"/>
              <a:t>, </a:t>
            </a:r>
            <a:r>
              <a:rPr lang="ko-KR" altLang="en-US" dirty="0"/>
              <a:t>인공신경망 학습 알고리즘을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6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산아 </a:t>
            </a:r>
            <a:r>
              <a:rPr lang="en-US" altLang="ko-KR" dirty="0"/>
              <a:t>:</a:t>
            </a:r>
            <a:r>
              <a:rPr lang="ko-KR" altLang="en-US" dirty="0"/>
              <a:t> 안녕하세요 저는 팀 콤마의 팀장이자</a:t>
            </a:r>
            <a:r>
              <a:rPr lang="en-US" altLang="ko-KR" dirty="0"/>
              <a:t>, </a:t>
            </a:r>
            <a:r>
              <a:rPr lang="ko-KR" altLang="en-US" dirty="0"/>
              <a:t>팀내 회계 및 사무를 맡고있는 이산아 입니다</a:t>
            </a:r>
            <a:r>
              <a:rPr lang="en-US" altLang="ko-KR" dirty="0"/>
              <a:t>. </a:t>
            </a:r>
            <a:r>
              <a:rPr lang="ko-KR" altLang="en-US" dirty="0"/>
              <a:t>요번 프로젝트에서 </a:t>
            </a:r>
            <a:r>
              <a:rPr lang="en-US" altLang="ko-KR" dirty="0"/>
              <a:t>Python – Unity </a:t>
            </a:r>
            <a:r>
              <a:rPr lang="ko-KR" altLang="en-US" dirty="0"/>
              <a:t>소켓통신을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신유 </a:t>
            </a:r>
            <a:r>
              <a:rPr lang="en-US" altLang="ko-KR" dirty="0"/>
              <a:t>: </a:t>
            </a:r>
            <a:r>
              <a:rPr lang="ko-KR" altLang="en-US" dirty="0"/>
              <a:t>안녕하세요 팀 내에서 발표와</a:t>
            </a:r>
            <a:r>
              <a:rPr lang="en-US" altLang="ko-KR" dirty="0"/>
              <a:t>, </a:t>
            </a:r>
            <a:r>
              <a:rPr lang="ko-KR" altLang="en-US" dirty="0"/>
              <a:t>대외적인 업무를 맡고있는 </a:t>
            </a:r>
            <a:r>
              <a:rPr lang="ko-KR" altLang="en-US" dirty="0" err="1"/>
              <a:t>김신유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프로그램 전체적인 설계</a:t>
            </a:r>
            <a:r>
              <a:rPr lang="en-US" altLang="ko-KR" dirty="0"/>
              <a:t> </a:t>
            </a:r>
            <a:r>
              <a:rPr lang="ko-KR" altLang="en-US" dirty="0"/>
              <a:t>및 알고리즘 구현을</a:t>
            </a:r>
            <a:r>
              <a:rPr lang="en-US" altLang="ko-KR" dirty="0"/>
              <a:t> </a:t>
            </a:r>
            <a:r>
              <a:rPr lang="ko-KR" altLang="en-US" dirty="0"/>
              <a:t>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진오 </a:t>
            </a:r>
            <a:r>
              <a:rPr lang="en-US" altLang="ko-KR" dirty="0"/>
              <a:t>: </a:t>
            </a:r>
            <a:r>
              <a:rPr lang="ko-KR" altLang="en-US" dirty="0"/>
              <a:t>안녕하세요 팀 홈페이지 관리와 팀의 활동을 기록 하고 있는 쓰레기입니다</a:t>
            </a:r>
            <a:r>
              <a:rPr lang="en-US" altLang="ko-KR" dirty="0"/>
              <a:t>.</a:t>
            </a:r>
            <a:r>
              <a:rPr lang="ko-KR" altLang="en-US" dirty="0"/>
              <a:t> 이번 프로젝트에서 </a:t>
            </a:r>
            <a:r>
              <a:rPr lang="en-US" altLang="ko-KR" dirty="0"/>
              <a:t>Unity </a:t>
            </a:r>
            <a:r>
              <a:rPr lang="ko-KR" altLang="en-US" dirty="0"/>
              <a:t>그래픽처리</a:t>
            </a:r>
            <a:r>
              <a:rPr lang="en-US" altLang="ko-KR" dirty="0"/>
              <a:t>, </a:t>
            </a:r>
            <a:r>
              <a:rPr lang="ko-KR" altLang="en-US" dirty="0"/>
              <a:t>인공신경망 학습 알고리즘을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8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산아 </a:t>
            </a:r>
            <a:r>
              <a:rPr lang="en-US" altLang="ko-KR" dirty="0"/>
              <a:t>:</a:t>
            </a:r>
            <a:r>
              <a:rPr lang="ko-KR" altLang="en-US" dirty="0"/>
              <a:t> 안녕하세요 저는 팀 콤마의 팀장이자</a:t>
            </a:r>
            <a:r>
              <a:rPr lang="en-US" altLang="ko-KR" dirty="0"/>
              <a:t>, </a:t>
            </a:r>
            <a:r>
              <a:rPr lang="ko-KR" altLang="en-US" dirty="0"/>
              <a:t>팀내 회계 및 사무를 맡고있는 이산아 입니다</a:t>
            </a:r>
            <a:r>
              <a:rPr lang="en-US" altLang="ko-KR" dirty="0"/>
              <a:t>. </a:t>
            </a:r>
            <a:r>
              <a:rPr lang="ko-KR" altLang="en-US" dirty="0"/>
              <a:t>요번 프로젝트에서 </a:t>
            </a:r>
            <a:r>
              <a:rPr lang="en-US" altLang="ko-KR" dirty="0"/>
              <a:t>Python – Unity </a:t>
            </a:r>
            <a:r>
              <a:rPr lang="ko-KR" altLang="en-US" dirty="0"/>
              <a:t>소켓통신을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신유 </a:t>
            </a:r>
            <a:r>
              <a:rPr lang="en-US" altLang="ko-KR" dirty="0"/>
              <a:t>: </a:t>
            </a:r>
            <a:r>
              <a:rPr lang="ko-KR" altLang="en-US" dirty="0"/>
              <a:t>안녕하세요 팀 내에서 발표와</a:t>
            </a:r>
            <a:r>
              <a:rPr lang="en-US" altLang="ko-KR" dirty="0"/>
              <a:t>, </a:t>
            </a:r>
            <a:r>
              <a:rPr lang="ko-KR" altLang="en-US" dirty="0"/>
              <a:t>대외적인 업무를 맡고있는 </a:t>
            </a:r>
            <a:r>
              <a:rPr lang="ko-KR" altLang="en-US" dirty="0" err="1"/>
              <a:t>김신유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프로그램 전체적인 설계</a:t>
            </a:r>
            <a:r>
              <a:rPr lang="en-US" altLang="ko-KR" dirty="0"/>
              <a:t> </a:t>
            </a:r>
            <a:r>
              <a:rPr lang="ko-KR" altLang="en-US" dirty="0"/>
              <a:t>및 알고리즘 구현을</a:t>
            </a:r>
            <a:r>
              <a:rPr lang="en-US" altLang="ko-KR" dirty="0"/>
              <a:t> </a:t>
            </a:r>
            <a:r>
              <a:rPr lang="ko-KR" altLang="en-US" dirty="0"/>
              <a:t>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진오 </a:t>
            </a:r>
            <a:r>
              <a:rPr lang="en-US" altLang="ko-KR" dirty="0"/>
              <a:t>: </a:t>
            </a:r>
            <a:r>
              <a:rPr lang="ko-KR" altLang="en-US" dirty="0"/>
              <a:t>안녕하세요 팀 홈페이지 관리와 팀의 활동을 기록 하고 있는 쓰레기입니다</a:t>
            </a:r>
            <a:r>
              <a:rPr lang="en-US" altLang="ko-KR" dirty="0"/>
              <a:t>.</a:t>
            </a:r>
            <a:r>
              <a:rPr lang="ko-KR" altLang="en-US" dirty="0"/>
              <a:t> 이번 프로젝트에서 </a:t>
            </a:r>
            <a:r>
              <a:rPr lang="en-US" altLang="ko-KR" dirty="0"/>
              <a:t>Unity </a:t>
            </a:r>
            <a:r>
              <a:rPr lang="ko-KR" altLang="en-US" dirty="0"/>
              <a:t>그래픽처리</a:t>
            </a:r>
            <a:r>
              <a:rPr lang="en-US" altLang="ko-KR" dirty="0"/>
              <a:t>, </a:t>
            </a:r>
            <a:r>
              <a:rPr lang="ko-KR" altLang="en-US" dirty="0"/>
              <a:t>인공신경망 학습 알고리즘을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939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산아 </a:t>
            </a:r>
            <a:r>
              <a:rPr lang="en-US" altLang="ko-KR" dirty="0"/>
              <a:t>:</a:t>
            </a:r>
            <a:r>
              <a:rPr lang="ko-KR" altLang="en-US" dirty="0"/>
              <a:t> 안녕하세요 저는 팀 콤마의 팀장이자</a:t>
            </a:r>
            <a:r>
              <a:rPr lang="en-US" altLang="ko-KR" dirty="0"/>
              <a:t>, </a:t>
            </a:r>
            <a:r>
              <a:rPr lang="ko-KR" altLang="en-US" dirty="0"/>
              <a:t>팀내 회계 및 사무를 맡고있는 이산아 입니다</a:t>
            </a:r>
            <a:r>
              <a:rPr lang="en-US" altLang="ko-KR" dirty="0"/>
              <a:t>. </a:t>
            </a:r>
            <a:r>
              <a:rPr lang="ko-KR" altLang="en-US" dirty="0"/>
              <a:t>요번 프로젝트에서 </a:t>
            </a:r>
            <a:r>
              <a:rPr lang="en-US" altLang="ko-KR" dirty="0"/>
              <a:t>Python – Unity </a:t>
            </a:r>
            <a:r>
              <a:rPr lang="ko-KR" altLang="en-US" dirty="0"/>
              <a:t>소켓통신을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신유 </a:t>
            </a:r>
            <a:r>
              <a:rPr lang="en-US" altLang="ko-KR" dirty="0"/>
              <a:t>: </a:t>
            </a:r>
            <a:r>
              <a:rPr lang="ko-KR" altLang="en-US" dirty="0"/>
              <a:t>안녕하세요 팀 내에서 발표와</a:t>
            </a:r>
            <a:r>
              <a:rPr lang="en-US" altLang="ko-KR" dirty="0"/>
              <a:t>, </a:t>
            </a:r>
            <a:r>
              <a:rPr lang="ko-KR" altLang="en-US" dirty="0"/>
              <a:t>대외적인 업무를 맡고있는 </a:t>
            </a:r>
            <a:r>
              <a:rPr lang="ko-KR" altLang="en-US" dirty="0" err="1"/>
              <a:t>김신유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프로그램 전체적인 설계</a:t>
            </a:r>
            <a:r>
              <a:rPr lang="en-US" altLang="ko-KR" dirty="0"/>
              <a:t> </a:t>
            </a:r>
            <a:r>
              <a:rPr lang="ko-KR" altLang="en-US" dirty="0"/>
              <a:t>및 알고리즘 구현을</a:t>
            </a:r>
            <a:r>
              <a:rPr lang="en-US" altLang="ko-KR" dirty="0"/>
              <a:t> </a:t>
            </a:r>
            <a:r>
              <a:rPr lang="ko-KR" altLang="en-US" dirty="0"/>
              <a:t>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진오 </a:t>
            </a:r>
            <a:r>
              <a:rPr lang="en-US" altLang="ko-KR" dirty="0"/>
              <a:t>: </a:t>
            </a:r>
            <a:r>
              <a:rPr lang="ko-KR" altLang="en-US" dirty="0"/>
              <a:t>안녕하세요 팀 홈페이지 관리와 팀의 활동을 기록 하고 있는 쓰레기입니다</a:t>
            </a:r>
            <a:r>
              <a:rPr lang="en-US" altLang="ko-KR" dirty="0"/>
              <a:t>.</a:t>
            </a:r>
            <a:r>
              <a:rPr lang="ko-KR" altLang="en-US" dirty="0"/>
              <a:t> 이번 프로젝트에서 </a:t>
            </a:r>
            <a:r>
              <a:rPr lang="en-US" altLang="ko-KR" dirty="0"/>
              <a:t>Unity </a:t>
            </a:r>
            <a:r>
              <a:rPr lang="ko-KR" altLang="en-US" dirty="0"/>
              <a:t>그래픽처리</a:t>
            </a:r>
            <a:r>
              <a:rPr lang="en-US" altLang="ko-KR" dirty="0"/>
              <a:t>, </a:t>
            </a:r>
            <a:r>
              <a:rPr lang="ko-KR" altLang="en-US" dirty="0"/>
              <a:t>인공신경망 학습 알고리즘을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79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산아 </a:t>
            </a:r>
            <a:r>
              <a:rPr lang="en-US" altLang="ko-KR" dirty="0"/>
              <a:t>:</a:t>
            </a:r>
            <a:r>
              <a:rPr lang="ko-KR" altLang="en-US" dirty="0"/>
              <a:t> 안녕하세요 저는 팀 콤마의 팀장이자</a:t>
            </a:r>
            <a:r>
              <a:rPr lang="en-US" altLang="ko-KR" dirty="0"/>
              <a:t>, </a:t>
            </a:r>
            <a:r>
              <a:rPr lang="ko-KR" altLang="en-US" dirty="0"/>
              <a:t>팀내 회계 및 사무를 맡고있는 이산아 입니다</a:t>
            </a:r>
            <a:r>
              <a:rPr lang="en-US" altLang="ko-KR" dirty="0"/>
              <a:t>. </a:t>
            </a:r>
            <a:r>
              <a:rPr lang="ko-KR" altLang="en-US" dirty="0"/>
              <a:t>요번 프로젝트에서 </a:t>
            </a:r>
            <a:r>
              <a:rPr lang="en-US" altLang="ko-KR" dirty="0"/>
              <a:t>Python – Unity </a:t>
            </a:r>
            <a:r>
              <a:rPr lang="ko-KR" altLang="en-US" dirty="0"/>
              <a:t>소켓통신을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신유 </a:t>
            </a:r>
            <a:r>
              <a:rPr lang="en-US" altLang="ko-KR" dirty="0"/>
              <a:t>: </a:t>
            </a:r>
            <a:r>
              <a:rPr lang="ko-KR" altLang="en-US" dirty="0"/>
              <a:t>안녕하세요 팀 내에서 발표와</a:t>
            </a:r>
            <a:r>
              <a:rPr lang="en-US" altLang="ko-KR" dirty="0"/>
              <a:t>, </a:t>
            </a:r>
            <a:r>
              <a:rPr lang="ko-KR" altLang="en-US" dirty="0"/>
              <a:t>대외적인 업무를 맡고있는 </a:t>
            </a:r>
            <a:r>
              <a:rPr lang="ko-KR" altLang="en-US" dirty="0" err="1"/>
              <a:t>김신유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프로그램 전체적인 설계</a:t>
            </a:r>
            <a:r>
              <a:rPr lang="en-US" altLang="ko-KR" dirty="0"/>
              <a:t> </a:t>
            </a:r>
            <a:r>
              <a:rPr lang="ko-KR" altLang="en-US" dirty="0"/>
              <a:t>및 알고리즘 구현을</a:t>
            </a:r>
            <a:r>
              <a:rPr lang="en-US" altLang="ko-KR" dirty="0"/>
              <a:t> </a:t>
            </a:r>
            <a:r>
              <a:rPr lang="ko-KR" altLang="en-US" dirty="0"/>
              <a:t>맡았습니다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진오 </a:t>
            </a:r>
            <a:r>
              <a:rPr lang="en-US" altLang="ko-KR" dirty="0"/>
              <a:t>: </a:t>
            </a:r>
            <a:r>
              <a:rPr lang="ko-KR" altLang="en-US" dirty="0"/>
              <a:t>안녕하세요 팀 홈페이지 관리와 팀의 활동을 기록 하고 있는 쓰레기입니다</a:t>
            </a:r>
            <a:r>
              <a:rPr lang="en-US" altLang="ko-KR" dirty="0"/>
              <a:t>.</a:t>
            </a:r>
            <a:r>
              <a:rPr lang="ko-KR" altLang="en-US" dirty="0"/>
              <a:t> 이번 프로젝트에서 </a:t>
            </a:r>
            <a:r>
              <a:rPr lang="en-US" altLang="ko-KR" dirty="0"/>
              <a:t>Unity </a:t>
            </a:r>
            <a:r>
              <a:rPr lang="ko-KR" altLang="en-US" dirty="0"/>
              <a:t>그래픽처리</a:t>
            </a:r>
            <a:r>
              <a:rPr lang="en-US" altLang="ko-KR" dirty="0"/>
              <a:t>, </a:t>
            </a:r>
            <a:r>
              <a:rPr lang="ko-KR" altLang="en-US" dirty="0"/>
              <a:t>인공신경망 학습 알고리즘을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90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이 상표들 처음 보는 분 손 한번 </a:t>
            </a:r>
            <a:r>
              <a:rPr lang="ko-KR" altLang="en-US" dirty="0" err="1"/>
              <a:t>들어보시겠어요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당연히 </a:t>
            </a:r>
            <a:r>
              <a:rPr lang="ko-KR" altLang="en-US" dirty="0" err="1"/>
              <a:t>없을거라고</a:t>
            </a:r>
            <a:r>
              <a:rPr lang="ko-KR" altLang="en-US" dirty="0"/>
              <a:t> 생각하고 만들었기 </a:t>
            </a:r>
            <a:r>
              <a:rPr lang="ko-KR" altLang="en-US" dirty="0" err="1"/>
              <a:t>떄문에</a:t>
            </a:r>
            <a:r>
              <a:rPr lang="en-US" altLang="ko-KR" dirty="0"/>
              <a:t>, </a:t>
            </a:r>
            <a:r>
              <a:rPr lang="ko-KR" altLang="en-US" dirty="0"/>
              <a:t>장난으로 손들지 말아주세요</a:t>
            </a:r>
            <a:r>
              <a:rPr lang="en-US" altLang="ko-KR" dirty="0"/>
              <a:t>. </a:t>
            </a:r>
            <a:r>
              <a:rPr lang="ko-KR" altLang="en-US" dirty="0"/>
              <a:t>곤란합니다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</a:t>
            </a:r>
            <a:r>
              <a:rPr lang="ko-KR" altLang="en-US" dirty="0" err="1"/>
              <a:t>이커머스</a:t>
            </a:r>
            <a:r>
              <a:rPr lang="ko-KR" altLang="en-US" dirty="0"/>
              <a:t> 플랫폼이 발전함에 따라 국내 택배시장도 함께 고속성장을 이루고 있습니다</a:t>
            </a:r>
            <a:endParaRPr lang="en-US" altLang="ko-KR" dirty="0"/>
          </a:p>
          <a:p>
            <a:r>
              <a:rPr lang="en-US" altLang="ko-KR" dirty="0"/>
              <a:t>2012</a:t>
            </a:r>
            <a:r>
              <a:rPr lang="ko-KR" altLang="en-US" dirty="0"/>
              <a:t>년부터 </a:t>
            </a:r>
            <a:r>
              <a:rPr lang="en-US" altLang="ko-KR" dirty="0"/>
              <a:t>2018</a:t>
            </a:r>
            <a:r>
              <a:rPr lang="ko-KR" altLang="en-US" dirty="0"/>
              <a:t>년까지 매년 </a:t>
            </a:r>
            <a:r>
              <a:rPr lang="ko-KR" altLang="en-US" dirty="0" err="1"/>
              <a:t>두자릿수</a:t>
            </a:r>
            <a:r>
              <a:rPr lang="ko-KR" altLang="en-US" dirty="0"/>
              <a:t> 성장을 이어가 현재는 </a:t>
            </a:r>
            <a:r>
              <a:rPr lang="en-US" altLang="ko-KR" dirty="0"/>
              <a:t>25</a:t>
            </a:r>
            <a:r>
              <a:rPr lang="ko-KR" altLang="en-US" dirty="0"/>
              <a:t>억만개를 넘어섰습니다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성장의 여파로 문제점 또한 드러나고 있습니다 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국가통계청에 따르면 저렴한 인건비의 대명사였던 중국만 해도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년대 말부터 매년 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달하는 임금상승률을 꾸준히 기록해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전 인건비의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수준이라고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우리나라를 포함한 전 세계 물류시장의 고용 및 효율에 관한 고민은 나날이 깊어지고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31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2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00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55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3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19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13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3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6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01D9-524A-4BF6-94CD-9572001869E1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39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32.gif"/><Relationship Id="rId9" Type="http://schemas.openxmlformats.org/officeDocument/2006/relationships/image" Target="../media/image3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hlinkClick r:id="" action="ppaction://noaction"/>
            <a:extLst>
              <a:ext uri="{FF2B5EF4-FFF2-40B4-BE49-F238E27FC236}">
                <a16:creationId xmlns:a16="http://schemas.microsoft.com/office/drawing/2014/main" id="{EF4488AF-4C89-488C-B774-714ADCB95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9" t="14098" r="30674" b="11815"/>
          <a:stretch/>
        </p:blipFill>
        <p:spPr>
          <a:xfrm>
            <a:off x="3625794" y="1240402"/>
            <a:ext cx="4826443" cy="45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6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13" name="Picture 4" descr="http://s3.ap-northeast-2.amazonaws.com/cloimage/home/rails/clo/public/ckeditor_assets/pictures/3462/content_.png.">
            <a:extLst>
              <a:ext uri="{FF2B5EF4-FFF2-40B4-BE49-F238E27FC236}">
                <a16:creationId xmlns:a16="http://schemas.microsoft.com/office/drawing/2014/main" id="{C0656005-746D-485D-B0C6-A5B6E764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26" y="687977"/>
            <a:ext cx="7831494" cy="548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19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D4B544-9876-411E-BE16-6656DF67DB31}"/>
              </a:ext>
            </a:extLst>
          </p:cNvPr>
          <p:cNvSpPr txBox="1"/>
          <p:nvPr/>
        </p:nvSpPr>
        <p:spPr>
          <a:xfrm>
            <a:off x="5925913" y="3383280"/>
            <a:ext cx="1573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+mj-lt"/>
              </a:rPr>
              <a:t>uided</a:t>
            </a:r>
            <a:endParaRPr lang="ko-KR" altLang="en-US" sz="4000" dirty="0">
              <a:latin typeface="+mj-lt"/>
            </a:endParaRPr>
          </a:p>
        </p:txBody>
      </p:sp>
      <p:pic>
        <p:nvPicPr>
          <p:cNvPr id="140" name="그림 139">
            <a:hlinkClick r:id="" action="ppaction://noaction"/>
            <a:extLst>
              <a:ext uri="{FF2B5EF4-FFF2-40B4-BE49-F238E27FC236}">
                <a16:creationId xmlns:a16="http://schemas.microsoft.com/office/drawing/2014/main" id="{0B21AAF0-D29C-42DB-A92C-93F535B06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2C887-6FC5-4983-89C7-EDCE0EBD0C8C}"/>
              </a:ext>
            </a:extLst>
          </p:cNvPr>
          <p:cNvSpPr txBox="1"/>
          <p:nvPr/>
        </p:nvSpPr>
        <p:spPr>
          <a:xfrm>
            <a:off x="4918416" y="3223260"/>
            <a:ext cx="662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+mj-lt"/>
              </a:rPr>
              <a:t>A</a:t>
            </a:r>
            <a:endParaRPr lang="ko-KR" altLang="en-US" sz="5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09478A-627C-4E93-8324-9EFEB5C0BD56}"/>
              </a:ext>
            </a:extLst>
          </p:cNvPr>
          <p:cNvSpPr txBox="1"/>
          <p:nvPr/>
        </p:nvSpPr>
        <p:spPr>
          <a:xfrm>
            <a:off x="5983911" y="3223260"/>
            <a:ext cx="673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+mj-lt"/>
              </a:rPr>
              <a:t>V</a:t>
            </a:r>
            <a:endParaRPr lang="ko-KR" altLang="en-US" sz="5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24AA1-1A4C-4360-90FE-62D5DAF60EDA}"/>
              </a:ext>
            </a:extLst>
          </p:cNvPr>
          <p:cNvSpPr txBox="1"/>
          <p:nvPr/>
        </p:nvSpPr>
        <p:spPr>
          <a:xfrm>
            <a:off x="5454200" y="3223260"/>
            <a:ext cx="659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+mj-lt"/>
              </a:rPr>
              <a:t>G</a:t>
            </a:r>
            <a:endParaRPr lang="ko-KR" altLang="en-US" sz="5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19881-D2B8-439A-A5F7-3AD37A87864E}"/>
              </a:ext>
            </a:extLst>
          </p:cNvPr>
          <p:cNvSpPr txBox="1"/>
          <p:nvPr/>
        </p:nvSpPr>
        <p:spPr>
          <a:xfrm>
            <a:off x="2902971" y="3383280"/>
            <a:ext cx="2420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+mj-lt"/>
              </a:rPr>
              <a:t>utomatic</a:t>
            </a:r>
            <a:endParaRPr lang="ko-KR" altLang="en-US" sz="4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096FB-FA09-4A8A-81F1-A57889308352}"/>
              </a:ext>
            </a:extLst>
          </p:cNvPr>
          <p:cNvSpPr txBox="1"/>
          <p:nvPr/>
        </p:nvSpPr>
        <p:spPr>
          <a:xfrm>
            <a:off x="8038610" y="3383280"/>
            <a:ext cx="1656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+mj-lt"/>
              </a:rPr>
              <a:t>ehicle</a:t>
            </a:r>
            <a:endParaRPr lang="ko-KR" alt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066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0.13477 -0.0016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20195 -0.00139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04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4" grpId="0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45B3B-47F7-49E4-931C-4A350B75FBEC}"/>
              </a:ext>
            </a:extLst>
          </p:cNvPr>
          <p:cNvSpPr txBox="1"/>
          <p:nvPr/>
        </p:nvSpPr>
        <p:spPr>
          <a:xfrm>
            <a:off x="-64669" y="6611779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KIVA </a:t>
            </a:r>
            <a:r>
              <a:rPr lang="ko-KR" altLang="en-US" sz="1000" dirty="0">
                <a:latin typeface="+mj-lt"/>
              </a:rPr>
              <a:t>홍보 이미지 </a:t>
            </a:r>
            <a:r>
              <a:rPr lang="en-US" altLang="ko-KR" sz="1000" dirty="0">
                <a:latin typeface="+mj-lt"/>
              </a:rPr>
              <a:t>(</a:t>
            </a:r>
            <a:r>
              <a:rPr lang="ko-KR" altLang="en-US" sz="1000" dirty="0">
                <a:latin typeface="+mj-lt"/>
              </a:rPr>
              <a:t>출처 </a:t>
            </a:r>
            <a:r>
              <a:rPr lang="en-US" altLang="ko-KR" sz="1000" dirty="0">
                <a:latin typeface="+mj-lt"/>
              </a:rPr>
              <a:t>: </a:t>
            </a:r>
            <a:r>
              <a:rPr lang="ko-KR" altLang="en-US" sz="1000" dirty="0">
                <a:latin typeface="+mj-lt"/>
              </a:rPr>
              <a:t>아마존</a:t>
            </a:r>
            <a:r>
              <a:rPr lang="en-US" altLang="ko-KR" sz="1000" dirty="0">
                <a:latin typeface="+mj-lt"/>
              </a:rPr>
              <a:t>)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1030" name="Picture 6" descr="http://s3.ap-northeast-2.amazonaws.com/cloimage/home/rails/clo/public/ckeditor_assets/pictures/3468/content_3_0.jpg">
            <a:extLst>
              <a:ext uri="{FF2B5EF4-FFF2-40B4-BE49-F238E27FC236}">
                <a16:creationId xmlns:a16="http://schemas.microsoft.com/office/drawing/2014/main" id="{8A09AE4A-71FE-42BA-9F8C-CF3D85DC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580" y="1599866"/>
            <a:ext cx="5041588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E0DC5-C1AE-46D1-9BD2-3F457B0FA76C}"/>
              </a:ext>
            </a:extLst>
          </p:cNvPr>
          <p:cNvSpPr txBox="1"/>
          <p:nvPr/>
        </p:nvSpPr>
        <p:spPr>
          <a:xfrm>
            <a:off x="6164580" y="4887099"/>
            <a:ext cx="1667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YUDO</a:t>
            </a:r>
            <a:r>
              <a:rPr lang="ko-KR" altLang="en-US" sz="1600" dirty="0">
                <a:latin typeface="+mj-lt"/>
              </a:rPr>
              <a:t>의 </a:t>
            </a:r>
            <a:r>
              <a:rPr lang="en-US" altLang="ko-KR" sz="1600" dirty="0">
                <a:latin typeface="+mj-lt"/>
              </a:rPr>
              <a:t>TAGON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A883A-DC09-4195-A70B-A44C301A11CE}"/>
              </a:ext>
            </a:extLst>
          </p:cNvPr>
          <p:cNvSpPr txBox="1"/>
          <p:nvPr/>
        </p:nvSpPr>
        <p:spPr>
          <a:xfrm>
            <a:off x="-64669" y="6443192"/>
            <a:ext cx="286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한국 물류센터에 맞는 </a:t>
            </a:r>
            <a:r>
              <a:rPr lang="en-US" altLang="ko-KR" sz="1000" dirty="0"/>
              <a:t>AGV, </a:t>
            </a:r>
            <a:r>
              <a:rPr lang="ko-KR" altLang="en-US" sz="1000" dirty="0"/>
              <a:t>어디 있니 </a:t>
            </a:r>
            <a:r>
              <a:rPr lang="en-US" altLang="ko-KR" sz="1000" dirty="0">
                <a:latin typeface="+mj-lt"/>
              </a:rPr>
              <a:t>(</a:t>
            </a:r>
            <a:r>
              <a:rPr lang="ko-KR" altLang="en-US" sz="1000" dirty="0">
                <a:latin typeface="+mj-lt"/>
              </a:rPr>
              <a:t>출처 </a:t>
            </a:r>
            <a:r>
              <a:rPr lang="en-US" altLang="ko-KR" sz="1000" dirty="0">
                <a:latin typeface="+mj-lt"/>
              </a:rPr>
              <a:t>: CLO)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13" name="Picture 4" descr="http://s3.ap-northeast-2.amazonaws.com/cloimage/home/rails/clo/public/ckeditor_assets/pictures/3462/content_.png.">
            <a:extLst>
              <a:ext uri="{FF2B5EF4-FFF2-40B4-BE49-F238E27FC236}">
                <a16:creationId xmlns:a16="http://schemas.microsoft.com/office/drawing/2014/main" id="{C0656005-746D-485D-B0C6-A5B6E764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6" y="1573992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4EB649-2737-45A2-BB14-07BA3378CC1A}"/>
              </a:ext>
            </a:extLst>
          </p:cNvPr>
          <p:cNvSpPr txBox="1"/>
          <p:nvPr/>
        </p:nvSpPr>
        <p:spPr>
          <a:xfrm>
            <a:off x="756246" y="4907742"/>
            <a:ext cx="169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+mj-lt"/>
              </a:rPr>
              <a:t>Amozon</a:t>
            </a:r>
            <a:r>
              <a:rPr lang="ko-KR" altLang="en-US" sz="1600" dirty="0">
                <a:latin typeface="+mj-lt"/>
              </a:rPr>
              <a:t>의 </a:t>
            </a:r>
            <a:r>
              <a:rPr lang="en-US" altLang="ko-KR" sz="1600" dirty="0">
                <a:latin typeface="+mj-lt"/>
              </a:rPr>
              <a:t>KIVA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75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344E4-03E1-4ED9-A6B4-AAB3E5B4C9AF}"/>
              </a:ext>
            </a:extLst>
          </p:cNvPr>
          <p:cNvSpPr txBox="1"/>
          <p:nvPr/>
        </p:nvSpPr>
        <p:spPr>
          <a:xfrm>
            <a:off x="3601452" y="2967335"/>
            <a:ext cx="4989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A</a:t>
            </a:r>
            <a:r>
              <a:rPr lang="en-US" altLang="ko-KR" sz="4000" dirty="0"/>
              <a:t>rtificial</a:t>
            </a:r>
            <a:r>
              <a:rPr lang="en-US" altLang="ko-KR" sz="5400" dirty="0"/>
              <a:t> I</a:t>
            </a:r>
            <a:r>
              <a:rPr lang="en-US" altLang="ko-KR" sz="4000" dirty="0"/>
              <a:t>ntelligent</a:t>
            </a:r>
            <a:endParaRPr lang="ko-KR" altLang="en-US" sz="6600" dirty="0"/>
          </a:p>
        </p:txBody>
      </p:sp>
      <p:pic>
        <p:nvPicPr>
          <p:cNvPr id="140" name="그림 139">
            <a:hlinkClick r:id="" action="ppaction://noaction"/>
            <a:extLst>
              <a:ext uri="{FF2B5EF4-FFF2-40B4-BE49-F238E27FC236}">
                <a16:creationId xmlns:a16="http://schemas.microsoft.com/office/drawing/2014/main" id="{0B21AAF0-D29C-42DB-A92C-93F535B06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2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>
            <a:extLst>
              <a:ext uri="{FF2B5EF4-FFF2-40B4-BE49-F238E27FC236}">
                <a16:creationId xmlns:a16="http://schemas.microsoft.com/office/drawing/2014/main" id="{9105671A-A463-4028-BA92-865DCC03F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37" y="1641100"/>
            <a:ext cx="4048125" cy="3975909"/>
          </a:xfrm>
          <a:prstGeom prst="rect">
            <a:avLst/>
          </a:prstGeom>
        </p:spPr>
      </p:pic>
      <p:pic>
        <p:nvPicPr>
          <p:cNvPr id="140" name="그림 139">
            <a:hlinkClick r:id="" action="ppaction://noaction"/>
            <a:extLst>
              <a:ext uri="{FF2B5EF4-FFF2-40B4-BE49-F238E27FC236}">
                <a16:creationId xmlns:a16="http://schemas.microsoft.com/office/drawing/2014/main" id="{0B21AAF0-D29C-42DB-A92C-93F535B066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2506C1F-23A7-4755-BDE5-8CA929AA5D16}"/>
              </a:ext>
            </a:extLst>
          </p:cNvPr>
          <p:cNvSpPr/>
          <p:nvPr/>
        </p:nvSpPr>
        <p:spPr>
          <a:xfrm>
            <a:off x="-1" y="6577012"/>
            <a:ext cx="50840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Enterprise AI Revenue by Region, World Markets: 2016-2025 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Tractica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2018.01)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43A9D7-A8FD-4181-B800-49819ECF9DDE}"/>
              </a:ext>
            </a:extLst>
          </p:cNvPr>
          <p:cNvSpPr/>
          <p:nvPr/>
        </p:nvSpPr>
        <p:spPr>
          <a:xfrm>
            <a:off x="7205663" y="5216899"/>
            <a:ext cx="3828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 평균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55%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가파른 성장률 예측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935D7-DD67-4AB6-BBFB-E66DFAEEB2BC}"/>
              </a:ext>
            </a:extLst>
          </p:cNvPr>
          <p:cNvSpPr txBox="1"/>
          <p:nvPr/>
        </p:nvSpPr>
        <p:spPr>
          <a:xfrm>
            <a:off x="500112" y="428210"/>
            <a:ext cx="2715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A</a:t>
            </a:r>
            <a:r>
              <a:rPr lang="en-US" altLang="ko-KR" sz="2000" dirty="0"/>
              <a:t>rtificial</a:t>
            </a:r>
            <a:r>
              <a:rPr lang="en-US" altLang="ko-KR" sz="3200" dirty="0"/>
              <a:t> I</a:t>
            </a:r>
            <a:r>
              <a:rPr lang="en-US" altLang="ko-KR" sz="2000" dirty="0"/>
              <a:t>ntelligent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1980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E43258-FBED-4D78-8D46-3A14E1C37773}"/>
              </a:ext>
            </a:extLst>
          </p:cNvPr>
          <p:cNvSpPr txBox="1"/>
          <p:nvPr/>
        </p:nvSpPr>
        <p:spPr>
          <a:xfrm>
            <a:off x="3111048" y="2967334"/>
            <a:ext cx="5939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/>
              <a:t>Machine Learning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6443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1026" name="Picture 2" descr="alphago logoì ëí ì´ë¯¸ì§ ê²ìê²°ê³¼">
            <a:extLst>
              <a:ext uri="{FF2B5EF4-FFF2-40B4-BE49-F238E27FC236}">
                <a16:creationId xmlns:a16="http://schemas.microsoft.com/office/drawing/2014/main" id="{2030EF39-358E-4A13-B314-F88C23008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786062"/>
            <a:ext cx="47625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C28CE-8060-4D58-B875-BDAC5332997D}"/>
              </a:ext>
            </a:extLst>
          </p:cNvPr>
          <p:cNvSpPr txBox="1"/>
          <p:nvPr/>
        </p:nvSpPr>
        <p:spPr>
          <a:xfrm>
            <a:off x="7829550" y="4802442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강화학습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E26F5-65BD-4850-B98B-1BA3E0CC5F13}"/>
              </a:ext>
            </a:extLst>
          </p:cNvPr>
          <p:cNvSpPr txBox="1"/>
          <p:nvPr/>
        </p:nvSpPr>
        <p:spPr>
          <a:xfrm>
            <a:off x="2290161" y="4802442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교사학습</a:t>
            </a:r>
          </a:p>
        </p:txBody>
      </p:sp>
    </p:spTree>
    <p:extLst>
      <p:ext uri="{BB962C8B-B14F-4D97-AF65-F5344CB8AC3E}">
        <p14:creationId xmlns:p14="http://schemas.microsoft.com/office/powerpoint/2010/main" val="140125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8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7" name="Picture 2" descr="unity pngì ëí ì´ë¯¸ì§ ê²ìê²°ê³¼">
            <a:extLst>
              <a:ext uri="{FF2B5EF4-FFF2-40B4-BE49-F238E27FC236}">
                <a16:creationId xmlns:a16="http://schemas.microsoft.com/office/drawing/2014/main" id="{98C73E6C-CC16-4DED-9624-7405408A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20" y="2119001"/>
            <a:ext cx="5200122" cy="189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래픽 9">
            <a:extLst>
              <a:ext uri="{FF2B5EF4-FFF2-40B4-BE49-F238E27FC236}">
                <a16:creationId xmlns:a16="http://schemas.microsoft.com/office/drawing/2014/main" id="{1B4DED14-16DF-487C-A523-DCCB6C91096C}"/>
              </a:ext>
            </a:extLst>
          </p:cNvPr>
          <p:cNvGrpSpPr/>
          <p:nvPr/>
        </p:nvGrpSpPr>
        <p:grpSpPr>
          <a:xfrm>
            <a:off x="1737710" y="5294915"/>
            <a:ext cx="2364716" cy="559662"/>
            <a:chOff x="3253657" y="4866662"/>
            <a:chExt cx="4517361" cy="1069133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C2A4D112-374E-4D0F-B54C-4AA7E69B219F}"/>
                </a:ext>
              </a:extLst>
            </p:cNvPr>
            <p:cNvSpPr/>
            <p:nvPr/>
          </p:nvSpPr>
          <p:spPr>
            <a:xfrm>
              <a:off x="4614865" y="5154747"/>
              <a:ext cx="438151" cy="781048"/>
            </a:xfrm>
            <a:custGeom>
              <a:avLst/>
              <a:gdLst>
                <a:gd name="connsiteX0" fmla="*/ 343977 w 438150"/>
                <a:gd name="connsiteY0" fmla="*/ 270724 h 781047"/>
                <a:gd name="connsiteX1" fmla="*/ 225333 w 438150"/>
                <a:gd name="connsiteY1" fmla="*/ 56911 h 781047"/>
                <a:gd name="connsiteX2" fmla="*/ 133236 w 438150"/>
                <a:gd name="connsiteY2" fmla="*/ 72044 h 781047"/>
                <a:gd name="connsiteX3" fmla="*/ 84858 w 438150"/>
                <a:gd name="connsiteY3" fmla="*/ 97575 h 781047"/>
                <a:gd name="connsiteX4" fmla="*/ 84858 w 438150"/>
                <a:gd name="connsiteY4" fmla="*/ 428646 h 781047"/>
                <a:gd name="connsiteX5" fmla="*/ 219571 w 438150"/>
                <a:gd name="connsiteY5" fmla="*/ 472838 h 781047"/>
                <a:gd name="connsiteX6" fmla="*/ 343977 w 438150"/>
                <a:gd name="connsiteY6" fmla="*/ 270724 h 781047"/>
                <a:gd name="connsiteX7" fmla="*/ 441561 w 438150"/>
                <a:gd name="connsiteY7" fmla="*/ 276479 h 781047"/>
                <a:gd name="connsiteX8" fmla="*/ 391793 w 438150"/>
                <a:gd name="connsiteY8" fmla="*/ 451949 h 781047"/>
                <a:gd name="connsiteX9" fmla="*/ 237773 w 438150"/>
                <a:gd name="connsiteY9" fmla="*/ 533184 h 781047"/>
                <a:gd name="connsiteX10" fmla="*/ 84858 w 438150"/>
                <a:gd name="connsiteY10" fmla="*/ 486763 h 781047"/>
                <a:gd name="connsiteX11" fmla="*/ 84858 w 438150"/>
                <a:gd name="connsiteY11" fmla="*/ 787659 h 781047"/>
                <a:gd name="connsiteX12" fmla="*/ 0 w 438150"/>
                <a:gd name="connsiteY12" fmla="*/ 757398 h 781047"/>
                <a:gd name="connsiteX13" fmla="*/ 0 w 438150"/>
                <a:gd name="connsiteY13" fmla="*/ 89498 h 781047"/>
                <a:gd name="connsiteX14" fmla="*/ 53578 w 438150"/>
                <a:gd name="connsiteY14" fmla="*/ 45306 h 781047"/>
                <a:gd name="connsiteX15" fmla="*/ 237678 w 438150"/>
                <a:gd name="connsiteY15" fmla="*/ 0 h 781047"/>
                <a:gd name="connsiteX16" fmla="*/ 238888 w 438150"/>
                <a:gd name="connsiteY16" fmla="*/ 1207 h 781047"/>
                <a:gd name="connsiteX17" fmla="*/ 391517 w 438150"/>
                <a:gd name="connsiteY17" fmla="*/ 82442 h 781047"/>
                <a:gd name="connsiteX18" fmla="*/ 441561 w 438150"/>
                <a:gd name="connsiteY18" fmla="*/ 276479 h 78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8150" h="781047">
                  <a:moveTo>
                    <a:pt x="343977" y="270724"/>
                  </a:moveTo>
                  <a:cubicBezTo>
                    <a:pt x="343977" y="132019"/>
                    <a:pt x="304429" y="60810"/>
                    <a:pt x="225333" y="56911"/>
                  </a:cubicBezTo>
                  <a:cubicBezTo>
                    <a:pt x="193853" y="55426"/>
                    <a:pt x="163126" y="60439"/>
                    <a:pt x="133236" y="72044"/>
                  </a:cubicBezTo>
                  <a:cubicBezTo>
                    <a:pt x="109376" y="80585"/>
                    <a:pt x="93307" y="89034"/>
                    <a:pt x="84858" y="97575"/>
                  </a:cubicBezTo>
                  <a:lnTo>
                    <a:pt x="84858" y="428646"/>
                  </a:lnTo>
                  <a:cubicBezTo>
                    <a:pt x="135455" y="460397"/>
                    <a:pt x="180394" y="475159"/>
                    <a:pt x="219571" y="472838"/>
                  </a:cubicBezTo>
                  <a:cubicBezTo>
                    <a:pt x="302477" y="467360"/>
                    <a:pt x="343977" y="400051"/>
                    <a:pt x="343977" y="270724"/>
                  </a:cubicBezTo>
                  <a:close/>
                  <a:moveTo>
                    <a:pt x="441561" y="276479"/>
                  </a:moveTo>
                  <a:cubicBezTo>
                    <a:pt x="441561" y="346945"/>
                    <a:pt x="425035" y="405435"/>
                    <a:pt x="391793" y="451949"/>
                  </a:cubicBezTo>
                  <a:cubicBezTo>
                    <a:pt x="354750" y="504589"/>
                    <a:pt x="303410" y="531698"/>
                    <a:pt x="237773" y="533184"/>
                  </a:cubicBezTo>
                  <a:cubicBezTo>
                    <a:pt x="188291" y="534762"/>
                    <a:pt x="137313" y="519258"/>
                    <a:pt x="84858" y="486763"/>
                  </a:cubicBezTo>
                  <a:lnTo>
                    <a:pt x="84858" y="787659"/>
                  </a:lnTo>
                  <a:lnTo>
                    <a:pt x="0" y="757398"/>
                  </a:lnTo>
                  <a:lnTo>
                    <a:pt x="0" y="89498"/>
                  </a:lnTo>
                  <a:cubicBezTo>
                    <a:pt x="13935" y="72416"/>
                    <a:pt x="31852" y="57746"/>
                    <a:pt x="53578" y="45306"/>
                  </a:cubicBezTo>
                  <a:cubicBezTo>
                    <a:pt x="104080" y="15875"/>
                    <a:pt x="165450" y="742"/>
                    <a:pt x="237678" y="0"/>
                  </a:cubicBezTo>
                  <a:lnTo>
                    <a:pt x="238888" y="1207"/>
                  </a:lnTo>
                  <a:cubicBezTo>
                    <a:pt x="304896" y="371"/>
                    <a:pt x="355769" y="27480"/>
                    <a:pt x="391517" y="82442"/>
                  </a:cubicBezTo>
                  <a:cubicBezTo>
                    <a:pt x="424844" y="132854"/>
                    <a:pt x="441561" y="197472"/>
                    <a:pt x="441561" y="276479"/>
                  </a:cubicBezTo>
                  <a:close/>
                </a:path>
              </a:pathLst>
            </a:custGeom>
            <a:solidFill>
              <a:schemeClr val="tx1"/>
            </a:solidFill>
            <a:ln w="7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9944BF9-ABC5-4FA4-AA05-095A84B40FF2}"/>
                </a:ext>
              </a:extLst>
            </p:cNvPr>
            <p:cNvSpPr/>
            <p:nvPr/>
          </p:nvSpPr>
          <p:spPr>
            <a:xfrm>
              <a:off x="5148523" y="5154747"/>
              <a:ext cx="419101" cy="781048"/>
            </a:xfrm>
            <a:custGeom>
              <a:avLst/>
              <a:gdLst>
                <a:gd name="connsiteX0" fmla="*/ 426511 w 419100"/>
                <a:gd name="connsiteY0" fmla="*/ 473951 h 781047"/>
                <a:gd name="connsiteX1" fmla="*/ 398098 w 419100"/>
                <a:gd name="connsiteY1" fmla="*/ 670311 h 781047"/>
                <a:gd name="connsiteX2" fmla="*/ 289380 w 419100"/>
                <a:gd name="connsiteY2" fmla="*/ 757398 h 781047"/>
                <a:gd name="connsiteX3" fmla="*/ 148819 w 419100"/>
                <a:gd name="connsiteY3" fmla="*/ 785335 h 781047"/>
                <a:gd name="connsiteX4" fmla="*/ 134808 w 419100"/>
                <a:gd name="connsiteY4" fmla="*/ 731862 h 781047"/>
                <a:gd name="connsiteX5" fmla="*/ 242869 w 419100"/>
                <a:gd name="connsiteY5" fmla="*/ 710973 h 781047"/>
                <a:gd name="connsiteX6" fmla="*/ 327728 w 419100"/>
                <a:gd name="connsiteY6" fmla="*/ 647099 h 781047"/>
                <a:gd name="connsiteX7" fmla="*/ 346292 w 419100"/>
                <a:gd name="connsiteY7" fmla="*/ 513502 h 781047"/>
                <a:gd name="connsiteX8" fmla="*/ 346292 w 419100"/>
                <a:gd name="connsiteY8" fmla="*/ 491406 h 781047"/>
                <a:gd name="connsiteX9" fmla="*/ 163859 w 419100"/>
                <a:gd name="connsiteY9" fmla="*/ 530863 h 781047"/>
                <a:gd name="connsiteX10" fmla="*/ 53474 w 419100"/>
                <a:gd name="connsiteY10" fmla="*/ 491406 h 781047"/>
                <a:gd name="connsiteX11" fmla="*/ 0 w 419100"/>
                <a:gd name="connsiteY11" fmla="*/ 382225 h 781047"/>
                <a:gd name="connsiteX12" fmla="*/ 0 w 419100"/>
                <a:gd name="connsiteY12" fmla="*/ 29059 h 781047"/>
                <a:gd name="connsiteX13" fmla="*/ 84859 w 419100"/>
                <a:gd name="connsiteY13" fmla="*/ 0 h 781047"/>
                <a:gd name="connsiteX14" fmla="*/ 84859 w 419100"/>
                <a:gd name="connsiteY14" fmla="*/ 355487 h 781047"/>
                <a:gd name="connsiteX15" fmla="*/ 121616 w 419100"/>
                <a:gd name="connsiteY15" fmla="*/ 443222 h 781047"/>
                <a:gd name="connsiteX16" fmla="*/ 216780 w 419100"/>
                <a:gd name="connsiteY16" fmla="*/ 472838 h 781047"/>
                <a:gd name="connsiteX17" fmla="*/ 341653 w 419100"/>
                <a:gd name="connsiteY17" fmla="*/ 427531 h 781047"/>
                <a:gd name="connsiteX18" fmla="*/ 341653 w 419100"/>
                <a:gd name="connsiteY18" fmla="*/ 12812 h 781047"/>
                <a:gd name="connsiteX19" fmla="*/ 426511 w 419100"/>
                <a:gd name="connsiteY19" fmla="*/ 12812 h 781047"/>
                <a:gd name="connsiteX20" fmla="*/ 426511 w 419100"/>
                <a:gd name="connsiteY20" fmla="*/ 473951 h 78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9100" h="781047">
                  <a:moveTo>
                    <a:pt x="426511" y="473951"/>
                  </a:moveTo>
                  <a:cubicBezTo>
                    <a:pt x="426511" y="568464"/>
                    <a:pt x="417044" y="633916"/>
                    <a:pt x="398098" y="670311"/>
                  </a:cubicBezTo>
                  <a:cubicBezTo>
                    <a:pt x="379067" y="706706"/>
                    <a:pt x="342863" y="735767"/>
                    <a:pt x="289380" y="757398"/>
                  </a:cubicBezTo>
                  <a:cubicBezTo>
                    <a:pt x="246031" y="774476"/>
                    <a:pt x="199140" y="783763"/>
                    <a:pt x="148819" y="785335"/>
                  </a:cubicBezTo>
                  <a:lnTo>
                    <a:pt x="134808" y="731862"/>
                  </a:lnTo>
                  <a:cubicBezTo>
                    <a:pt x="185957" y="724899"/>
                    <a:pt x="221981" y="717936"/>
                    <a:pt x="242869" y="710973"/>
                  </a:cubicBezTo>
                  <a:cubicBezTo>
                    <a:pt x="283998" y="697048"/>
                    <a:pt x="312221" y="675693"/>
                    <a:pt x="327728" y="647099"/>
                  </a:cubicBezTo>
                  <a:cubicBezTo>
                    <a:pt x="340167" y="623796"/>
                    <a:pt x="346292" y="579326"/>
                    <a:pt x="346292" y="513502"/>
                  </a:cubicBezTo>
                  <a:lnTo>
                    <a:pt x="346292" y="491406"/>
                  </a:lnTo>
                  <a:cubicBezTo>
                    <a:pt x="288265" y="517773"/>
                    <a:pt x="227458" y="530863"/>
                    <a:pt x="163859" y="530863"/>
                  </a:cubicBezTo>
                  <a:cubicBezTo>
                    <a:pt x="122082" y="530863"/>
                    <a:pt x="85230" y="517773"/>
                    <a:pt x="53474" y="491406"/>
                  </a:cubicBezTo>
                  <a:cubicBezTo>
                    <a:pt x="17821" y="462717"/>
                    <a:pt x="0" y="426324"/>
                    <a:pt x="0" y="382225"/>
                  </a:cubicBezTo>
                  <a:lnTo>
                    <a:pt x="0" y="29059"/>
                  </a:lnTo>
                  <a:lnTo>
                    <a:pt x="84859" y="0"/>
                  </a:lnTo>
                  <a:lnTo>
                    <a:pt x="84859" y="355487"/>
                  </a:lnTo>
                  <a:cubicBezTo>
                    <a:pt x="84859" y="393459"/>
                    <a:pt x="97108" y="422704"/>
                    <a:pt x="121616" y="443222"/>
                  </a:cubicBezTo>
                  <a:cubicBezTo>
                    <a:pt x="146133" y="463739"/>
                    <a:pt x="177880" y="473581"/>
                    <a:pt x="216780" y="472838"/>
                  </a:cubicBezTo>
                  <a:cubicBezTo>
                    <a:pt x="255680" y="472002"/>
                    <a:pt x="297371" y="456962"/>
                    <a:pt x="341653" y="427531"/>
                  </a:cubicBezTo>
                  <a:lnTo>
                    <a:pt x="341653" y="12812"/>
                  </a:lnTo>
                  <a:lnTo>
                    <a:pt x="426511" y="12812"/>
                  </a:lnTo>
                  <a:lnTo>
                    <a:pt x="426511" y="473951"/>
                  </a:lnTo>
                  <a:close/>
                </a:path>
              </a:pathLst>
            </a:custGeom>
            <a:solidFill>
              <a:schemeClr val="tx1"/>
            </a:solidFill>
            <a:ln w="7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E6060A3D-0CA4-4DC2-9CC3-0794F8C715D4}"/>
                </a:ext>
              </a:extLst>
            </p:cNvPr>
            <p:cNvSpPr/>
            <p:nvPr/>
          </p:nvSpPr>
          <p:spPr>
            <a:xfrm>
              <a:off x="5668056" y="4995617"/>
              <a:ext cx="238126" cy="685798"/>
            </a:xfrm>
            <a:custGeom>
              <a:avLst/>
              <a:gdLst>
                <a:gd name="connsiteX0" fmla="*/ 238230 w 238125"/>
                <a:gd name="connsiteY0" fmla="*/ 687672 h 685797"/>
                <a:gd name="connsiteX1" fmla="*/ 210293 w 238125"/>
                <a:gd name="connsiteY1" fmla="*/ 688878 h 685797"/>
                <a:gd name="connsiteX2" fmla="*/ 98136 w 238125"/>
                <a:gd name="connsiteY2" fmla="*/ 654528 h 685797"/>
                <a:gd name="connsiteX3" fmla="*/ 58122 w 238125"/>
                <a:gd name="connsiteY3" fmla="*/ 559552 h 685797"/>
                <a:gd name="connsiteX4" fmla="*/ 58122 w 238125"/>
                <a:gd name="connsiteY4" fmla="*/ 225325 h 685797"/>
                <a:gd name="connsiteX5" fmla="*/ 0 w 238125"/>
                <a:gd name="connsiteY5" fmla="*/ 225325 h 685797"/>
                <a:gd name="connsiteX6" fmla="*/ 0 w 238125"/>
                <a:gd name="connsiteY6" fmla="*/ 171942 h 685797"/>
                <a:gd name="connsiteX7" fmla="*/ 58122 w 238125"/>
                <a:gd name="connsiteY7" fmla="*/ 171942 h 685797"/>
                <a:gd name="connsiteX8" fmla="*/ 58122 w 238125"/>
                <a:gd name="connsiteY8" fmla="*/ 30173 h 685797"/>
                <a:gd name="connsiteX9" fmla="*/ 142885 w 238125"/>
                <a:gd name="connsiteY9" fmla="*/ 0 h 685797"/>
                <a:gd name="connsiteX10" fmla="*/ 142885 w 238125"/>
                <a:gd name="connsiteY10" fmla="*/ 171942 h 685797"/>
                <a:gd name="connsiteX11" fmla="*/ 238230 w 238125"/>
                <a:gd name="connsiteY11" fmla="*/ 171942 h 685797"/>
                <a:gd name="connsiteX12" fmla="*/ 238230 w 238125"/>
                <a:gd name="connsiteY12" fmla="*/ 225325 h 685797"/>
                <a:gd name="connsiteX13" fmla="*/ 142885 w 238125"/>
                <a:gd name="connsiteY13" fmla="*/ 225325 h 685797"/>
                <a:gd name="connsiteX14" fmla="*/ 142885 w 238125"/>
                <a:gd name="connsiteY14" fmla="*/ 557231 h 685797"/>
                <a:gd name="connsiteX15" fmla="*/ 168507 w 238125"/>
                <a:gd name="connsiteY15" fmla="*/ 624819 h 685797"/>
                <a:gd name="connsiteX16" fmla="*/ 238230 w 238125"/>
                <a:gd name="connsiteY16" fmla="*/ 643480 h 685797"/>
                <a:gd name="connsiteX17" fmla="*/ 238230 w 238125"/>
                <a:gd name="connsiteY17" fmla="*/ 687672 h 68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125" h="685797">
                  <a:moveTo>
                    <a:pt x="238230" y="687672"/>
                  </a:moveTo>
                  <a:cubicBezTo>
                    <a:pt x="228114" y="688508"/>
                    <a:pt x="218828" y="688878"/>
                    <a:pt x="210293" y="688878"/>
                  </a:cubicBezTo>
                  <a:cubicBezTo>
                    <a:pt x="162287" y="688878"/>
                    <a:pt x="124873" y="677460"/>
                    <a:pt x="98136" y="654528"/>
                  </a:cubicBezTo>
                  <a:cubicBezTo>
                    <a:pt x="71495" y="631596"/>
                    <a:pt x="58122" y="599937"/>
                    <a:pt x="58122" y="559552"/>
                  </a:cubicBezTo>
                  <a:lnTo>
                    <a:pt x="58122" y="225325"/>
                  </a:lnTo>
                  <a:lnTo>
                    <a:pt x="0" y="225325"/>
                  </a:lnTo>
                  <a:lnTo>
                    <a:pt x="0" y="171942"/>
                  </a:lnTo>
                  <a:lnTo>
                    <a:pt x="58122" y="171942"/>
                  </a:lnTo>
                  <a:lnTo>
                    <a:pt x="58122" y="30173"/>
                  </a:lnTo>
                  <a:lnTo>
                    <a:pt x="142885" y="0"/>
                  </a:lnTo>
                  <a:lnTo>
                    <a:pt x="142885" y="171942"/>
                  </a:lnTo>
                  <a:lnTo>
                    <a:pt x="238230" y="171942"/>
                  </a:lnTo>
                  <a:lnTo>
                    <a:pt x="238230" y="225325"/>
                  </a:lnTo>
                  <a:lnTo>
                    <a:pt x="142885" y="225325"/>
                  </a:lnTo>
                  <a:lnTo>
                    <a:pt x="142885" y="557231"/>
                  </a:lnTo>
                  <a:cubicBezTo>
                    <a:pt x="142885" y="589075"/>
                    <a:pt x="151429" y="611636"/>
                    <a:pt x="168507" y="624819"/>
                  </a:cubicBezTo>
                  <a:cubicBezTo>
                    <a:pt x="183176" y="635681"/>
                    <a:pt x="206483" y="641901"/>
                    <a:pt x="238230" y="643480"/>
                  </a:cubicBezTo>
                  <a:lnTo>
                    <a:pt x="238230" y="687672"/>
                  </a:lnTo>
                  <a:close/>
                </a:path>
              </a:pathLst>
            </a:custGeom>
            <a:solidFill>
              <a:schemeClr val="tx1"/>
            </a:solidFill>
            <a:ln w="7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C08F192-3987-471C-95A0-63B6A8718F9B}"/>
                </a:ext>
              </a:extLst>
            </p:cNvPr>
            <p:cNvSpPr/>
            <p:nvPr/>
          </p:nvSpPr>
          <p:spPr>
            <a:xfrm>
              <a:off x="6006375" y="4866662"/>
              <a:ext cx="409576" cy="809623"/>
            </a:xfrm>
            <a:custGeom>
              <a:avLst/>
              <a:gdLst>
                <a:gd name="connsiteX0" fmla="*/ 413700 w 409575"/>
                <a:gd name="connsiteY0" fmla="*/ 809664 h 809622"/>
                <a:gd name="connsiteX1" fmla="*/ 328842 w 409575"/>
                <a:gd name="connsiteY1" fmla="*/ 809664 h 809622"/>
                <a:gd name="connsiteX2" fmla="*/ 328842 w 409575"/>
                <a:gd name="connsiteY2" fmla="*/ 482122 h 809622"/>
                <a:gd name="connsiteX3" fmla="*/ 305544 w 409575"/>
                <a:gd name="connsiteY3" fmla="*/ 396152 h 809622"/>
                <a:gd name="connsiteX4" fmla="*/ 230801 w 409575"/>
                <a:gd name="connsiteY4" fmla="*/ 355487 h 809622"/>
                <a:gd name="connsiteX5" fmla="*/ 84858 w 409575"/>
                <a:gd name="connsiteY5" fmla="*/ 417041 h 809622"/>
                <a:gd name="connsiteX6" fmla="*/ 84858 w 409575"/>
                <a:gd name="connsiteY6" fmla="*/ 809664 h 809622"/>
                <a:gd name="connsiteX7" fmla="*/ 0 w 409575"/>
                <a:gd name="connsiteY7" fmla="*/ 809664 h 809622"/>
                <a:gd name="connsiteX8" fmla="*/ 0 w 409575"/>
                <a:gd name="connsiteY8" fmla="*/ 26738 h 809622"/>
                <a:gd name="connsiteX9" fmla="*/ 84858 w 409575"/>
                <a:gd name="connsiteY9" fmla="*/ 0 h 809622"/>
                <a:gd name="connsiteX10" fmla="*/ 84858 w 409575"/>
                <a:gd name="connsiteY10" fmla="*/ 356601 h 809622"/>
                <a:gd name="connsiteX11" fmla="*/ 262643 w 409575"/>
                <a:gd name="connsiteY11" fmla="*/ 297369 h 809622"/>
                <a:gd name="connsiteX12" fmla="*/ 371828 w 409575"/>
                <a:gd name="connsiteY12" fmla="*/ 342675 h 809622"/>
                <a:gd name="connsiteX13" fmla="*/ 413700 w 409575"/>
                <a:gd name="connsiteY13" fmla="*/ 455384 h 809622"/>
                <a:gd name="connsiteX14" fmla="*/ 413700 w 409575"/>
                <a:gd name="connsiteY14" fmla="*/ 809664 h 809622"/>
                <a:gd name="connsiteX15" fmla="*/ 413700 w 409575"/>
                <a:gd name="connsiteY15" fmla="*/ 809664 h 80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9575" h="809622">
                  <a:moveTo>
                    <a:pt x="413700" y="809664"/>
                  </a:moveTo>
                  <a:lnTo>
                    <a:pt x="328842" y="809664"/>
                  </a:lnTo>
                  <a:lnTo>
                    <a:pt x="328842" y="482122"/>
                  </a:lnTo>
                  <a:cubicBezTo>
                    <a:pt x="328842" y="448793"/>
                    <a:pt x="321041" y="420104"/>
                    <a:pt x="305544" y="396152"/>
                  </a:cubicBezTo>
                  <a:cubicBezTo>
                    <a:pt x="287618" y="369042"/>
                    <a:pt x="262738" y="355487"/>
                    <a:pt x="230801" y="355487"/>
                  </a:cubicBezTo>
                  <a:cubicBezTo>
                    <a:pt x="191901" y="355487"/>
                    <a:pt x="143256" y="376005"/>
                    <a:pt x="84858" y="417041"/>
                  </a:cubicBezTo>
                  <a:lnTo>
                    <a:pt x="84858" y="809664"/>
                  </a:lnTo>
                  <a:lnTo>
                    <a:pt x="0" y="809664"/>
                  </a:lnTo>
                  <a:lnTo>
                    <a:pt x="0" y="26738"/>
                  </a:lnTo>
                  <a:lnTo>
                    <a:pt x="84858" y="0"/>
                  </a:lnTo>
                  <a:lnTo>
                    <a:pt x="84858" y="356601"/>
                  </a:lnTo>
                  <a:cubicBezTo>
                    <a:pt x="139075" y="317144"/>
                    <a:pt x="198311" y="297369"/>
                    <a:pt x="262643" y="297369"/>
                  </a:cubicBezTo>
                  <a:cubicBezTo>
                    <a:pt x="307582" y="297369"/>
                    <a:pt x="343977" y="312502"/>
                    <a:pt x="371828" y="342675"/>
                  </a:cubicBezTo>
                  <a:cubicBezTo>
                    <a:pt x="399775" y="372848"/>
                    <a:pt x="413700" y="410449"/>
                    <a:pt x="413700" y="455384"/>
                  </a:cubicBezTo>
                  <a:lnTo>
                    <a:pt x="413700" y="809664"/>
                  </a:lnTo>
                  <a:lnTo>
                    <a:pt x="413700" y="809664"/>
                  </a:lnTo>
                  <a:close/>
                </a:path>
              </a:pathLst>
            </a:custGeom>
            <a:solidFill>
              <a:schemeClr val="tx1"/>
            </a:solidFill>
            <a:ln w="7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B52DF65-06A9-4877-8D87-D26E9E1A2CB0}"/>
                </a:ext>
              </a:extLst>
            </p:cNvPr>
            <p:cNvSpPr/>
            <p:nvPr/>
          </p:nvSpPr>
          <p:spPr>
            <a:xfrm>
              <a:off x="6498056" y="5154747"/>
              <a:ext cx="457201" cy="523873"/>
            </a:xfrm>
            <a:custGeom>
              <a:avLst/>
              <a:gdLst>
                <a:gd name="connsiteX0" fmla="*/ 373038 w 457201"/>
                <a:gd name="connsiteY0" fmla="*/ 257354 h 523873"/>
                <a:gd name="connsiteX1" fmla="*/ 342777 w 457201"/>
                <a:gd name="connsiteY1" fmla="*/ 125242 h 523873"/>
                <a:gd name="connsiteX2" fmla="*/ 231268 w 457201"/>
                <a:gd name="connsiteY2" fmla="*/ 58118 h 523873"/>
                <a:gd name="connsiteX3" fmla="*/ 91821 w 457201"/>
                <a:gd name="connsiteY3" fmla="*/ 257911 h 523873"/>
                <a:gd name="connsiteX4" fmla="*/ 120977 w 457201"/>
                <a:gd name="connsiteY4" fmla="*/ 404692 h 523873"/>
                <a:gd name="connsiteX5" fmla="*/ 232944 w 457201"/>
                <a:gd name="connsiteY5" fmla="*/ 478594 h 523873"/>
                <a:gd name="connsiteX6" fmla="*/ 373038 w 457201"/>
                <a:gd name="connsiteY6" fmla="*/ 257354 h 523873"/>
                <a:gd name="connsiteX7" fmla="*/ 465974 w 457201"/>
                <a:gd name="connsiteY7" fmla="*/ 257911 h 523873"/>
                <a:gd name="connsiteX8" fmla="*/ 407852 w 457201"/>
                <a:gd name="connsiteY8" fmla="*/ 447306 h 523873"/>
                <a:gd name="connsiteX9" fmla="*/ 231268 w 457201"/>
                <a:gd name="connsiteY9" fmla="*/ 532070 h 523873"/>
                <a:gd name="connsiteX10" fmla="*/ 56912 w 457201"/>
                <a:gd name="connsiteY10" fmla="*/ 447306 h 523873"/>
                <a:gd name="connsiteX11" fmla="*/ 0 w 457201"/>
                <a:gd name="connsiteY11" fmla="*/ 257911 h 523873"/>
                <a:gd name="connsiteX12" fmla="*/ 61560 w 457201"/>
                <a:gd name="connsiteY12" fmla="*/ 77800 h 523873"/>
                <a:gd name="connsiteX13" fmla="*/ 232382 w 457201"/>
                <a:gd name="connsiteY13" fmla="*/ 0 h 523873"/>
                <a:gd name="connsiteX14" fmla="*/ 404423 w 457201"/>
                <a:gd name="connsiteY14" fmla="*/ 77800 h 523873"/>
                <a:gd name="connsiteX15" fmla="*/ 465974 w 457201"/>
                <a:gd name="connsiteY15" fmla="*/ 257911 h 52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7201" h="523873">
                  <a:moveTo>
                    <a:pt x="373038" y="257354"/>
                  </a:moveTo>
                  <a:cubicBezTo>
                    <a:pt x="373038" y="204064"/>
                    <a:pt x="362923" y="160057"/>
                    <a:pt x="342777" y="125242"/>
                  </a:cubicBezTo>
                  <a:cubicBezTo>
                    <a:pt x="318822" y="82814"/>
                    <a:pt x="281588" y="60439"/>
                    <a:pt x="231268" y="58118"/>
                  </a:cubicBezTo>
                  <a:cubicBezTo>
                    <a:pt x="138246" y="63503"/>
                    <a:pt x="91821" y="130163"/>
                    <a:pt x="91821" y="257911"/>
                  </a:cubicBezTo>
                  <a:cubicBezTo>
                    <a:pt x="91821" y="316494"/>
                    <a:pt x="101480" y="365421"/>
                    <a:pt x="120977" y="404692"/>
                  </a:cubicBezTo>
                  <a:cubicBezTo>
                    <a:pt x="145857" y="454734"/>
                    <a:pt x="183176" y="479429"/>
                    <a:pt x="232944" y="478594"/>
                  </a:cubicBezTo>
                  <a:cubicBezTo>
                    <a:pt x="326337" y="477851"/>
                    <a:pt x="373038" y="404135"/>
                    <a:pt x="373038" y="257354"/>
                  </a:cubicBezTo>
                  <a:close/>
                  <a:moveTo>
                    <a:pt x="465974" y="257911"/>
                  </a:moveTo>
                  <a:cubicBezTo>
                    <a:pt x="465974" y="333762"/>
                    <a:pt x="446571" y="396894"/>
                    <a:pt x="407852" y="447306"/>
                  </a:cubicBezTo>
                  <a:cubicBezTo>
                    <a:pt x="365247" y="503754"/>
                    <a:pt x="306382" y="532070"/>
                    <a:pt x="231268" y="532070"/>
                  </a:cubicBezTo>
                  <a:cubicBezTo>
                    <a:pt x="156811" y="532070"/>
                    <a:pt x="98784" y="503754"/>
                    <a:pt x="56912" y="447306"/>
                  </a:cubicBezTo>
                  <a:cubicBezTo>
                    <a:pt x="18945" y="396894"/>
                    <a:pt x="0" y="333762"/>
                    <a:pt x="0" y="257911"/>
                  </a:cubicBezTo>
                  <a:cubicBezTo>
                    <a:pt x="0" y="186609"/>
                    <a:pt x="20526" y="126634"/>
                    <a:pt x="61560" y="77800"/>
                  </a:cubicBezTo>
                  <a:cubicBezTo>
                    <a:pt x="104918" y="25995"/>
                    <a:pt x="161916" y="0"/>
                    <a:pt x="232382" y="0"/>
                  </a:cubicBezTo>
                  <a:cubicBezTo>
                    <a:pt x="302848" y="0"/>
                    <a:pt x="360227" y="25995"/>
                    <a:pt x="404423" y="77800"/>
                  </a:cubicBezTo>
                  <a:cubicBezTo>
                    <a:pt x="445457" y="126634"/>
                    <a:pt x="465974" y="186609"/>
                    <a:pt x="465974" y="257911"/>
                  </a:cubicBezTo>
                  <a:close/>
                </a:path>
              </a:pathLst>
            </a:custGeom>
            <a:solidFill>
              <a:schemeClr val="tx1"/>
            </a:solidFill>
            <a:ln w="7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97DE2A00-5536-417C-8A96-0C51B77B03CA}"/>
                </a:ext>
              </a:extLst>
            </p:cNvPr>
            <p:cNvSpPr/>
            <p:nvPr/>
          </p:nvSpPr>
          <p:spPr>
            <a:xfrm>
              <a:off x="7040249" y="5154747"/>
              <a:ext cx="409576" cy="514348"/>
            </a:xfrm>
            <a:custGeom>
              <a:avLst/>
              <a:gdLst>
                <a:gd name="connsiteX0" fmla="*/ 410271 w 409575"/>
                <a:gd name="connsiteY0" fmla="*/ 521579 h 514348"/>
                <a:gd name="connsiteX1" fmla="*/ 325413 w 409575"/>
                <a:gd name="connsiteY1" fmla="*/ 521579 h 514348"/>
                <a:gd name="connsiteX2" fmla="*/ 325413 w 409575"/>
                <a:gd name="connsiteY2" fmla="*/ 175469 h 514348"/>
                <a:gd name="connsiteX3" fmla="*/ 291151 w 409575"/>
                <a:gd name="connsiteY3" fmla="*/ 86527 h 514348"/>
                <a:gd name="connsiteX4" fmla="*/ 199892 w 409575"/>
                <a:gd name="connsiteY4" fmla="*/ 55797 h 514348"/>
                <a:gd name="connsiteX5" fmla="*/ 84858 w 409575"/>
                <a:gd name="connsiteY5" fmla="*/ 95254 h 514348"/>
                <a:gd name="connsiteX6" fmla="*/ 84858 w 409575"/>
                <a:gd name="connsiteY6" fmla="*/ 521579 h 514348"/>
                <a:gd name="connsiteX7" fmla="*/ 0 w 409575"/>
                <a:gd name="connsiteY7" fmla="*/ 521579 h 514348"/>
                <a:gd name="connsiteX8" fmla="*/ 0 w 409575"/>
                <a:gd name="connsiteY8" fmla="*/ 84763 h 514348"/>
                <a:gd name="connsiteX9" fmla="*/ 134808 w 409575"/>
                <a:gd name="connsiteY9" fmla="*/ 15132 h 514348"/>
                <a:gd name="connsiteX10" fmla="*/ 237126 w 409575"/>
                <a:gd name="connsiteY10" fmla="*/ 0 h 514348"/>
                <a:gd name="connsiteX11" fmla="*/ 294028 w 409575"/>
                <a:gd name="connsiteY11" fmla="*/ 5848 h 514348"/>
                <a:gd name="connsiteX12" fmla="*/ 375362 w 409575"/>
                <a:gd name="connsiteY12" fmla="*/ 48834 h 514348"/>
                <a:gd name="connsiteX13" fmla="*/ 410271 w 409575"/>
                <a:gd name="connsiteY13" fmla="*/ 132483 h 514348"/>
                <a:gd name="connsiteX14" fmla="*/ 410271 w 409575"/>
                <a:gd name="connsiteY14" fmla="*/ 521579 h 514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9575" h="514348">
                  <a:moveTo>
                    <a:pt x="410271" y="521579"/>
                  </a:moveTo>
                  <a:lnTo>
                    <a:pt x="325413" y="521579"/>
                  </a:lnTo>
                  <a:lnTo>
                    <a:pt x="325413" y="175469"/>
                  </a:lnTo>
                  <a:cubicBezTo>
                    <a:pt x="325413" y="137497"/>
                    <a:pt x="313992" y="107881"/>
                    <a:pt x="291151" y="86527"/>
                  </a:cubicBezTo>
                  <a:cubicBezTo>
                    <a:pt x="268320" y="65267"/>
                    <a:pt x="237859" y="54961"/>
                    <a:pt x="199892" y="55797"/>
                  </a:cubicBezTo>
                  <a:cubicBezTo>
                    <a:pt x="159601" y="56539"/>
                    <a:pt x="121254" y="69723"/>
                    <a:pt x="84858" y="95254"/>
                  </a:cubicBezTo>
                  <a:lnTo>
                    <a:pt x="84858" y="521579"/>
                  </a:lnTo>
                  <a:lnTo>
                    <a:pt x="0" y="521579"/>
                  </a:lnTo>
                  <a:lnTo>
                    <a:pt x="0" y="84763"/>
                  </a:lnTo>
                  <a:cubicBezTo>
                    <a:pt x="48835" y="49205"/>
                    <a:pt x="93774" y="25995"/>
                    <a:pt x="134808" y="15132"/>
                  </a:cubicBezTo>
                  <a:cubicBezTo>
                    <a:pt x="173527" y="5013"/>
                    <a:pt x="207693" y="0"/>
                    <a:pt x="237126" y="0"/>
                  </a:cubicBezTo>
                  <a:cubicBezTo>
                    <a:pt x="257271" y="0"/>
                    <a:pt x="276207" y="1949"/>
                    <a:pt x="294028" y="5848"/>
                  </a:cubicBezTo>
                  <a:cubicBezTo>
                    <a:pt x="327366" y="13554"/>
                    <a:pt x="354474" y="27852"/>
                    <a:pt x="375362" y="48834"/>
                  </a:cubicBezTo>
                  <a:cubicBezTo>
                    <a:pt x="398660" y="72044"/>
                    <a:pt x="410271" y="99896"/>
                    <a:pt x="410271" y="132483"/>
                  </a:cubicBezTo>
                  <a:lnTo>
                    <a:pt x="410271" y="521579"/>
                  </a:lnTo>
                  <a:close/>
                </a:path>
              </a:pathLst>
            </a:custGeom>
            <a:solidFill>
              <a:schemeClr val="tx1"/>
            </a:solidFill>
            <a:ln w="7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EF243CF-F017-4A85-9962-BC75BC5919F5}"/>
                </a:ext>
              </a:extLst>
            </p:cNvPr>
            <p:cNvSpPr/>
            <p:nvPr/>
          </p:nvSpPr>
          <p:spPr>
            <a:xfrm>
              <a:off x="3253657" y="4869857"/>
              <a:ext cx="781052" cy="790573"/>
            </a:xfrm>
            <a:custGeom>
              <a:avLst/>
              <a:gdLst>
                <a:gd name="connsiteX0" fmla="*/ 523103 w 781051"/>
                <a:gd name="connsiteY0" fmla="*/ 9 h 790572"/>
                <a:gd name="connsiteX1" fmla="*/ 401064 w 781051"/>
                <a:gd name="connsiteY1" fmla="*/ 10427 h 790572"/>
                <a:gd name="connsiteX2" fmla="*/ 273368 w 781051"/>
                <a:gd name="connsiteY2" fmla="*/ 143181 h 790572"/>
                <a:gd name="connsiteX3" fmla="*/ 273368 w 781051"/>
                <a:gd name="connsiteY3" fmla="*/ 240515 h 790572"/>
                <a:gd name="connsiteX4" fmla="*/ 528758 w 781051"/>
                <a:gd name="connsiteY4" fmla="*/ 240515 h 790572"/>
                <a:gd name="connsiteX5" fmla="*/ 528758 w 781051"/>
                <a:gd name="connsiteY5" fmla="*/ 272959 h 790572"/>
                <a:gd name="connsiteX6" fmla="*/ 273368 w 781051"/>
                <a:gd name="connsiteY6" fmla="*/ 272959 h 790572"/>
                <a:gd name="connsiteX7" fmla="*/ 177523 w 781051"/>
                <a:gd name="connsiteY7" fmla="*/ 272959 h 790572"/>
                <a:gd name="connsiteX8" fmla="*/ 17979 w 781051"/>
                <a:gd name="connsiteY8" fmla="*/ 402439 h 790572"/>
                <a:gd name="connsiteX9" fmla="*/ 17979 w 781051"/>
                <a:gd name="connsiteY9" fmla="*/ 661995 h 790572"/>
                <a:gd name="connsiteX10" fmla="*/ 153710 w 781051"/>
                <a:gd name="connsiteY10" fmla="*/ 791474 h 790572"/>
                <a:gd name="connsiteX11" fmla="*/ 241520 w 781051"/>
                <a:gd name="connsiteY11" fmla="*/ 791474 h 790572"/>
                <a:gd name="connsiteX12" fmla="*/ 241520 w 781051"/>
                <a:gd name="connsiteY12" fmla="*/ 674793 h 790572"/>
                <a:gd name="connsiteX13" fmla="*/ 401064 w 781051"/>
                <a:gd name="connsiteY13" fmla="*/ 516143 h 790572"/>
                <a:gd name="connsiteX14" fmla="*/ 656155 w 781051"/>
                <a:gd name="connsiteY14" fmla="*/ 516143 h 790572"/>
                <a:gd name="connsiteX15" fmla="*/ 783850 w 781051"/>
                <a:gd name="connsiteY15" fmla="*/ 386366 h 790572"/>
                <a:gd name="connsiteX16" fmla="*/ 783850 w 781051"/>
                <a:gd name="connsiteY16" fmla="*/ 143181 h 790572"/>
                <a:gd name="connsiteX17" fmla="*/ 656155 w 781051"/>
                <a:gd name="connsiteY17" fmla="*/ 10427 h 790572"/>
                <a:gd name="connsiteX18" fmla="*/ 523103 w 781051"/>
                <a:gd name="connsiteY18" fmla="*/ 9 h 790572"/>
                <a:gd name="connsiteX19" fmla="*/ 384990 w 781051"/>
                <a:gd name="connsiteY19" fmla="*/ 78292 h 790572"/>
                <a:gd name="connsiteX20" fmla="*/ 432912 w 781051"/>
                <a:gd name="connsiteY20" fmla="*/ 127107 h 790572"/>
                <a:gd name="connsiteX21" fmla="*/ 384990 w 781051"/>
                <a:gd name="connsiteY21" fmla="*/ 175626 h 790572"/>
                <a:gd name="connsiteX22" fmla="*/ 337067 w 781051"/>
                <a:gd name="connsiteY22" fmla="*/ 127107 h 790572"/>
                <a:gd name="connsiteX23" fmla="*/ 384990 w 781051"/>
                <a:gd name="connsiteY23" fmla="*/ 78292 h 79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1051" h="790572">
                  <a:moveTo>
                    <a:pt x="523103" y="9"/>
                  </a:moveTo>
                  <a:cubicBezTo>
                    <a:pt x="479443" y="212"/>
                    <a:pt x="437749" y="3935"/>
                    <a:pt x="401064" y="10427"/>
                  </a:cubicBezTo>
                  <a:cubicBezTo>
                    <a:pt x="292990" y="29520"/>
                    <a:pt x="273368" y="69482"/>
                    <a:pt x="273368" y="143181"/>
                  </a:cubicBezTo>
                  <a:lnTo>
                    <a:pt x="273368" y="240515"/>
                  </a:lnTo>
                  <a:lnTo>
                    <a:pt x="528758" y="240515"/>
                  </a:lnTo>
                  <a:lnTo>
                    <a:pt x="528758" y="272959"/>
                  </a:lnTo>
                  <a:lnTo>
                    <a:pt x="273368" y="272959"/>
                  </a:lnTo>
                  <a:lnTo>
                    <a:pt x="177523" y="272959"/>
                  </a:lnTo>
                  <a:cubicBezTo>
                    <a:pt x="103299" y="272959"/>
                    <a:pt x="38308" y="317571"/>
                    <a:pt x="17979" y="402439"/>
                  </a:cubicBezTo>
                  <a:cubicBezTo>
                    <a:pt x="-5470" y="499717"/>
                    <a:pt x="-6510" y="560420"/>
                    <a:pt x="17979" y="661995"/>
                  </a:cubicBezTo>
                  <a:cubicBezTo>
                    <a:pt x="36133" y="737602"/>
                    <a:pt x="79487" y="791474"/>
                    <a:pt x="153710" y="791474"/>
                  </a:cubicBezTo>
                  <a:lnTo>
                    <a:pt x="241520" y="791474"/>
                  </a:lnTo>
                  <a:lnTo>
                    <a:pt x="241520" y="674793"/>
                  </a:lnTo>
                  <a:cubicBezTo>
                    <a:pt x="241520" y="590498"/>
                    <a:pt x="314454" y="516143"/>
                    <a:pt x="401064" y="516143"/>
                  </a:cubicBezTo>
                  <a:lnTo>
                    <a:pt x="656155" y="516143"/>
                  </a:lnTo>
                  <a:cubicBezTo>
                    <a:pt x="727164" y="516143"/>
                    <a:pt x="783850" y="457677"/>
                    <a:pt x="783850" y="386366"/>
                  </a:cubicBezTo>
                  <a:lnTo>
                    <a:pt x="783850" y="143181"/>
                  </a:lnTo>
                  <a:cubicBezTo>
                    <a:pt x="783850" y="73970"/>
                    <a:pt x="725462" y="21978"/>
                    <a:pt x="656155" y="10427"/>
                  </a:cubicBezTo>
                  <a:cubicBezTo>
                    <a:pt x="612283" y="3124"/>
                    <a:pt x="566762" y="-194"/>
                    <a:pt x="523103" y="9"/>
                  </a:cubicBezTo>
                  <a:close/>
                  <a:moveTo>
                    <a:pt x="384990" y="78292"/>
                  </a:moveTo>
                  <a:cubicBezTo>
                    <a:pt x="411370" y="78292"/>
                    <a:pt x="432912" y="100187"/>
                    <a:pt x="432912" y="127107"/>
                  </a:cubicBezTo>
                  <a:cubicBezTo>
                    <a:pt x="432912" y="153934"/>
                    <a:pt x="411370" y="175626"/>
                    <a:pt x="384990" y="175626"/>
                  </a:cubicBezTo>
                  <a:cubicBezTo>
                    <a:pt x="358515" y="175626"/>
                    <a:pt x="337067" y="153934"/>
                    <a:pt x="337067" y="127107"/>
                  </a:cubicBezTo>
                  <a:cubicBezTo>
                    <a:pt x="337067" y="100187"/>
                    <a:pt x="358515" y="78292"/>
                    <a:pt x="384990" y="78292"/>
                  </a:cubicBezTo>
                  <a:close/>
                </a:path>
              </a:pathLst>
            </a:custGeom>
            <a:solidFill>
              <a:srgbClr val="5A9FD4"/>
            </a:solidFill>
            <a:ln w="7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720E9B7-F937-4CD6-A93B-B59093996ED8}"/>
                </a:ext>
              </a:extLst>
            </p:cNvPr>
            <p:cNvSpPr/>
            <p:nvPr/>
          </p:nvSpPr>
          <p:spPr>
            <a:xfrm>
              <a:off x="3527025" y="5142815"/>
              <a:ext cx="781052" cy="790573"/>
            </a:xfrm>
            <a:custGeom>
              <a:avLst/>
              <a:gdLst>
                <a:gd name="connsiteX0" fmla="*/ 542331 w 781051"/>
                <a:gd name="connsiteY0" fmla="*/ 0 h 790572"/>
                <a:gd name="connsiteX1" fmla="*/ 542331 w 781051"/>
                <a:gd name="connsiteY1" fmla="*/ 113407 h 790572"/>
                <a:gd name="connsiteX2" fmla="*/ 382787 w 781051"/>
                <a:gd name="connsiteY2" fmla="*/ 275332 h 790572"/>
                <a:gd name="connsiteX3" fmla="*/ 127695 w 781051"/>
                <a:gd name="connsiteY3" fmla="*/ 275332 h 790572"/>
                <a:gd name="connsiteX4" fmla="*/ 0 w 781051"/>
                <a:gd name="connsiteY4" fmla="*/ 405109 h 790572"/>
                <a:gd name="connsiteX5" fmla="*/ 0 w 781051"/>
                <a:gd name="connsiteY5" fmla="*/ 648296 h 790572"/>
                <a:gd name="connsiteX6" fmla="*/ 127695 w 781051"/>
                <a:gd name="connsiteY6" fmla="*/ 778074 h 790572"/>
                <a:gd name="connsiteX7" fmla="*/ 382787 w 781051"/>
                <a:gd name="connsiteY7" fmla="*/ 778074 h 790572"/>
                <a:gd name="connsiteX8" fmla="*/ 510482 w 781051"/>
                <a:gd name="connsiteY8" fmla="*/ 648296 h 790572"/>
                <a:gd name="connsiteX9" fmla="*/ 510482 w 781051"/>
                <a:gd name="connsiteY9" fmla="*/ 550961 h 790572"/>
                <a:gd name="connsiteX10" fmla="*/ 255390 w 781051"/>
                <a:gd name="connsiteY10" fmla="*/ 550961 h 790572"/>
                <a:gd name="connsiteX11" fmla="*/ 255390 w 781051"/>
                <a:gd name="connsiteY11" fmla="*/ 518516 h 790572"/>
                <a:gd name="connsiteX12" fmla="*/ 510482 w 781051"/>
                <a:gd name="connsiteY12" fmla="*/ 518516 h 790572"/>
                <a:gd name="connsiteX13" fmla="*/ 638173 w 781051"/>
                <a:gd name="connsiteY13" fmla="*/ 518516 h 790572"/>
                <a:gd name="connsiteX14" fmla="*/ 765875 w 781051"/>
                <a:gd name="connsiteY14" fmla="*/ 389036 h 790572"/>
                <a:gd name="connsiteX15" fmla="*/ 765875 w 781051"/>
                <a:gd name="connsiteY15" fmla="*/ 129481 h 790572"/>
                <a:gd name="connsiteX16" fmla="*/ 638173 w 781051"/>
                <a:gd name="connsiteY16" fmla="*/ 0 h 790572"/>
                <a:gd name="connsiteX17" fmla="*/ 542331 w 781051"/>
                <a:gd name="connsiteY17" fmla="*/ 0 h 790572"/>
                <a:gd name="connsiteX18" fmla="*/ 398860 w 781051"/>
                <a:gd name="connsiteY18" fmla="*/ 615850 h 790572"/>
                <a:gd name="connsiteX19" fmla="*/ 446784 w 781051"/>
                <a:gd name="connsiteY19" fmla="*/ 664365 h 790572"/>
                <a:gd name="connsiteX20" fmla="*/ 398860 w 781051"/>
                <a:gd name="connsiteY20" fmla="*/ 713180 h 790572"/>
                <a:gd name="connsiteX21" fmla="*/ 350938 w 781051"/>
                <a:gd name="connsiteY21" fmla="*/ 664365 h 790572"/>
                <a:gd name="connsiteX22" fmla="*/ 398860 w 781051"/>
                <a:gd name="connsiteY22" fmla="*/ 615850 h 79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1051" h="790572">
                  <a:moveTo>
                    <a:pt x="542331" y="0"/>
                  </a:moveTo>
                  <a:lnTo>
                    <a:pt x="542331" y="113407"/>
                  </a:lnTo>
                  <a:cubicBezTo>
                    <a:pt x="542331" y="201329"/>
                    <a:pt x="467789" y="275332"/>
                    <a:pt x="382787" y="275332"/>
                  </a:cubicBezTo>
                  <a:lnTo>
                    <a:pt x="127695" y="275332"/>
                  </a:lnTo>
                  <a:cubicBezTo>
                    <a:pt x="57821" y="275332"/>
                    <a:pt x="0" y="335134"/>
                    <a:pt x="0" y="405109"/>
                  </a:cubicBezTo>
                  <a:lnTo>
                    <a:pt x="0" y="648296"/>
                  </a:lnTo>
                  <a:cubicBezTo>
                    <a:pt x="0" y="717505"/>
                    <a:pt x="60185" y="758214"/>
                    <a:pt x="127695" y="778074"/>
                  </a:cubicBezTo>
                  <a:cubicBezTo>
                    <a:pt x="208537" y="801839"/>
                    <a:pt x="286060" y="806135"/>
                    <a:pt x="382787" y="778074"/>
                  </a:cubicBezTo>
                  <a:cubicBezTo>
                    <a:pt x="447083" y="759453"/>
                    <a:pt x="510482" y="721991"/>
                    <a:pt x="510482" y="648296"/>
                  </a:cubicBezTo>
                  <a:lnTo>
                    <a:pt x="510482" y="550961"/>
                  </a:lnTo>
                  <a:lnTo>
                    <a:pt x="255390" y="550961"/>
                  </a:lnTo>
                  <a:lnTo>
                    <a:pt x="255390" y="518516"/>
                  </a:lnTo>
                  <a:lnTo>
                    <a:pt x="510482" y="518516"/>
                  </a:lnTo>
                  <a:lnTo>
                    <a:pt x="638173" y="518516"/>
                  </a:lnTo>
                  <a:cubicBezTo>
                    <a:pt x="712401" y="518516"/>
                    <a:pt x="740062" y="466744"/>
                    <a:pt x="765875" y="389036"/>
                  </a:cubicBezTo>
                  <a:cubicBezTo>
                    <a:pt x="792535" y="309037"/>
                    <a:pt x="791402" y="232105"/>
                    <a:pt x="765875" y="129481"/>
                  </a:cubicBezTo>
                  <a:cubicBezTo>
                    <a:pt x="747529" y="55591"/>
                    <a:pt x="712496" y="0"/>
                    <a:pt x="638173" y="0"/>
                  </a:cubicBezTo>
                  <a:lnTo>
                    <a:pt x="542331" y="0"/>
                  </a:lnTo>
                  <a:close/>
                  <a:moveTo>
                    <a:pt x="398860" y="615850"/>
                  </a:moveTo>
                  <a:cubicBezTo>
                    <a:pt x="425335" y="615850"/>
                    <a:pt x="446784" y="637543"/>
                    <a:pt x="446784" y="664365"/>
                  </a:cubicBezTo>
                  <a:cubicBezTo>
                    <a:pt x="446784" y="691292"/>
                    <a:pt x="425335" y="713180"/>
                    <a:pt x="398860" y="713180"/>
                  </a:cubicBezTo>
                  <a:cubicBezTo>
                    <a:pt x="372481" y="713180"/>
                    <a:pt x="350938" y="691292"/>
                    <a:pt x="350938" y="664365"/>
                  </a:cubicBezTo>
                  <a:cubicBezTo>
                    <a:pt x="350938" y="637543"/>
                    <a:pt x="372481" y="615850"/>
                    <a:pt x="398860" y="615850"/>
                  </a:cubicBezTo>
                  <a:close/>
                </a:path>
              </a:pathLst>
            </a:custGeom>
            <a:solidFill>
              <a:srgbClr val="FFD43B"/>
            </a:solidFill>
            <a:ln w="7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13D1044-9CC0-4CA9-BEC8-9B01B077ECB9}"/>
                </a:ext>
              </a:extLst>
            </p:cNvPr>
            <p:cNvSpPr/>
            <p:nvPr/>
          </p:nvSpPr>
          <p:spPr>
            <a:xfrm>
              <a:off x="7580518" y="4987475"/>
              <a:ext cx="190500" cy="95250"/>
            </a:xfrm>
            <a:custGeom>
              <a:avLst/>
              <a:gdLst>
                <a:gd name="connsiteX0" fmla="*/ 35242 w 190500"/>
                <a:gd name="connsiteY0" fmla="*/ 104431 h 95249"/>
                <a:gd name="connsiteX1" fmla="*/ 50121 w 190500"/>
                <a:gd name="connsiteY1" fmla="*/ 104431 h 95249"/>
                <a:gd name="connsiteX2" fmla="*/ 50121 w 190500"/>
                <a:gd name="connsiteY2" fmla="*/ 11121 h 95249"/>
                <a:gd name="connsiteX3" fmla="*/ 85363 w 190500"/>
                <a:gd name="connsiteY3" fmla="*/ 11121 h 95249"/>
                <a:gd name="connsiteX4" fmla="*/ 85363 w 190500"/>
                <a:gd name="connsiteY4" fmla="*/ 0 h 95249"/>
                <a:gd name="connsiteX5" fmla="*/ 0 w 190500"/>
                <a:gd name="connsiteY5" fmla="*/ 0 h 95249"/>
                <a:gd name="connsiteX6" fmla="*/ 0 w 190500"/>
                <a:gd name="connsiteY6" fmla="*/ 11121 h 95249"/>
                <a:gd name="connsiteX7" fmla="*/ 35242 w 190500"/>
                <a:gd name="connsiteY7" fmla="*/ 11121 h 95249"/>
                <a:gd name="connsiteX8" fmla="*/ 35242 w 190500"/>
                <a:gd name="connsiteY8" fmla="*/ 104431 h 95249"/>
                <a:gd name="connsiteX9" fmla="*/ 98555 w 190500"/>
                <a:gd name="connsiteY9" fmla="*/ 104431 h 95249"/>
                <a:gd name="connsiteX10" fmla="*/ 111271 w 190500"/>
                <a:gd name="connsiteY10" fmla="*/ 104431 h 95249"/>
                <a:gd name="connsiteX11" fmla="*/ 111271 w 190500"/>
                <a:gd name="connsiteY11" fmla="*/ 19211 h 95249"/>
                <a:gd name="connsiteX12" fmla="*/ 138856 w 190500"/>
                <a:gd name="connsiteY12" fmla="*/ 104420 h 95249"/>
                <a:gd name="connsiteX13" fmla="*/ 153010 w 190500"/>
                <a:gd name="connsiteY13" fmla="*/ 104420 h 95249"/>
                <a:gd name="connsiteX14" fmla="*/ 181756 w 190500"/>
                <a:gd name="connsiteY14" fmla="*/ 19500 h 95249"/>
                <a:gd name="connsiteX15" fmla="*/ 181756 w 190500"/>
                <a:gd name="connsiteY15" fmla="*/ 104431 h 95249"/>
                <a:gd name="connsiteX16" fmla="*/ 195625 w 190500"/>
                <a:gd name="connsiteY16" fmla="*/ 104431 h 95249"/>
                <a:gd name="connsiteX17" fmla="*/ 195625 w 190500"/>
                <a:gd name="connsiteY17" fmla="*/ 0 h 95249"/>
                <a:gd name="connsiteX18" fmla="*/ 177280 w 190500"/>
                <a:gd name="connsiteY18" fmla="*/ 0 h 95249"/>
                <a:gd name="connsiteX19" fmla="*/ 145866 w 190500"/>
                <a:gd name="connsiteY19" fmla="*/ 89466 h 95249"/>
                <a:gd name="connsiteX20" fmla="*/ 119072 w 190500"/>
                <a:gd name="connsiteY20" fmla="*/ 0 h 95249"/>
                <a:gd name="connsiteX21" fmla="*/ 98555 w 190500"/>
                <a:gd name="connsiteY21" fmla="*/ 0 h 95249"/>
                <a:gd name="connsiteX22" fmla="*/ 98555 w 190500"/>
                <a:gd name="connsiteY22" fmla="*/ 104431 h 9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0500" h="95249">
                  <a:moveTo>
                    <a:pt x="35242" y="104431"/>
                  </a:moveTo>
                  <a:lnTo>
                    <a:pt x="50121" y="104431"/>
                  </a:lnTo>
                  <a:lnTo>
                    <a:pt x="50121" y="11121"/>
                  </a:lnTo>
                  <a:lnTo>
                    <a:pt x="85363" y="11121"/>
                  </a:lnTo>
                  <a:lnTo>
                    <a:pt x="85363" y="0"/>
                  </a:lnTo>
                  <a:lnTo>
                    <a:pt x="0" y="0"/>
                  </a:lnTo>
                  <a:lnTo>
                    <a:pt x="0" y="11121"/>
                  </a:lnTo>
                  <a:lnTo>
                    <a:pt x="35242" y="11121"/>
                  </a:lnTo>
                  <a:lnTo>
                    <a:pt x="35242" y="104431"/>
                  </a:lnTo>
                  <a:moveTo>
                    <a:pt x="98555" y="104431"/>
                  </a:moveTo>
                  <a:lnTo>
                    <a:pt x="111271" y="104431"/>
                  </a:lnTo>
                  <a:lnTo>
                    <a:pt x="111271" y="19211"/>
                  </a:lnTo>
                  <a:lnTo>
                    <a:pt x="138856" y="104420"/>
                  </a:lnTo>
                  <a:lnTo>
                    <a:pt x="153010" y="104420"/>
                  </a:lnTo>
                  <a:lnTo>
                    <a:pt x="181756" y="19500"/>
                  </a:lnTo>
                  <a:lnTo>
                    <a:pt x="181756" y="104431"/>
                  </a:lnTo>
                  <a:lnTo>
                    <a:pt x="195625" y="104431"/>
                  </a:lnTo>
                  <a:lnTo>
                    <a:pt x="195625" y="0"/>
                  </a:lnTo>
                  <a:lnTo>
                    <a:pt x="177280" y="0"/>
                  </a:lnTo>
                  <a:lnTo>
                    <a:pt x="145866" y="89466"/>
                  </a:lnTo>
                  <a:lnTo>
                    <a:pt x="119072" y="0"/>
                  </a:lnTo>
                  <a:lnTo>
                    <a:pt x="98555" y="0"/>
                  </a:lnTo>
                  <a:lnTo>
                    <a:pt x="98555" y="104431"/>
                  </a:lnTo>
                </a:path>
              </a:pathLst>
            </a:custGeom>
            <a:solidFill>
              <a:schemeClr val="tx1"/>
            </a:solidFill>
            <a:ln w="71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032" name="Picture 8" descr="ê´ë ¨ ì´ë¯¸ì§">
            <a:extLst>
              <a:ext uri="{FF2B5EF4-FFF2-40B4-BE49-F238E27FC236}">
                <a16:creationId xmlns:a16="http://schemas.microsoft.com/office/drawing/2014/main" id="{21260FFD-E1A9-450C-8F44-49E01D21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081" y="4902012"/>
            <a:ext cx="1488766" cy="148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269117-CBE9-41FA-A75E-15D877612BEF}"/>
              </a:ext>
            </a:extLst>
          </p:cNvPr>
          <p:cNvGrpSpPr/>
          <p:nvPr/>
        </p:nvGrpSpPr>
        <p:grpSpPr>
          <a:xfrm>
            <a:off x="600158" y="1272565"/>
            <a:ext cx="4623116" cy="3088454"/>
            <a:chOff x="5829839" y="2461533"/>
            <a:chExt cx="6137028" cy="4099816"/>
          </a:xfrm>
        </p:grpSpPr>
        <p:pic>
          <p:nvPicPr>
            <p:cNvPr id="20" name="Picture 2" descr="TENSORFLOW LOGOì ëí ì´ë¯¸ì§ ê²ìê²°ê³¼">
              <a:extLst>
                <a:ext uri="{FF2B5EF4-FFF2-40B4-BE49-F238E27FC236}">
                  <a16:creationId xmlns:a16="http://schemas.microsoft.com/office/drawing/2014/main" id="{4CFDEE43-B2B5-4D08-B886-A523D7B88C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97" b="2789"/>
            <a:stretch/>
          </p:blipFill>
          <p:spPr bwMode="auto">
            <a:xfrm>
              <a:off x="7483890" y="2461533"/>
              <a:ext cx="2828925" cy="3871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TENSORFLOW Logo pngì ëí ì´ë¯¸ì§ ê²ìê²°ê³¼">
              <a:extLst>
                <a:ext uri="{FF2B5EF4-FFF2-40B4-BE49-F238E27FC236}">
                  <a16:creationId xmlns:a16="http://schemas.microsoft.com/office/drawing/2014/main" id="{0051C313-4952-4E73-AFB6-B25D0937BB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6" t="-1" b="-3815"/>
            <a:stretch/>
          </p:blipFill>
          <p:spPr bwMode="auto">
            <a:xfrm>
              <a:off x="5829839" y="5062941"/>
              <a:ext cx="6137028" cy="1498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7B72BAD-ECA5-4ABB-9E1A-63625ED7C886}"/>
              </a:ext>
            </a:extLst>
          </p:cNvPr>
          <p:cNvCxnSpPr>
            <a:cxnSpLocks/>
          </p:cNvCxnSpPr>
          <p:nvPr/>
        </p:nvCxnSpPr>
        <p:spPr>
          <a:xfrm>
            <a:off x="5068386" y="5554038"/>
            <a:ext cx="3189326" cy="31397"/>
          </a:xfrm>
          <a:prstGeom prst="straightConnector1">
            <a:avLst/>
          </a:prstGeom>
          <a:ln w="57150">
            <a:solidFill>
              <a:schemeClr val="tx1">
                <a:lumMod val="9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D14D49A-D89C-4A58-B946-A95E7B31E414}"/>
              </a:ext>
            </a:extLst>
          </p:cNvPr>
          <p:cNvSpPr txBox="1"/>
          <p:nvPr/>
        </p:nvSpPr>
        <p:spPr>
          <a:xfrm>
            <a:off x="5785108" y="5718731"/>
            <a:ext cx="1658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TCP / IP Socket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702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717464-BBE2-48CF-B4CF-8D741FCA6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0" y="1118770"/>
            <a:ext cx="2250191" cy="2250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69FCB7-F2E1-41FC-85F1-231134BB7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16" y="2504434"/>
            <a:ext cx="5789626" cy="39369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C4999B-6F9B-45F0-B9EB-CE151B3C4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1" y="4767770"/>
            <a:ext cx="4847302" cy="18291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A63D28-B6B1-4EFE-9BC8-060D0AA848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0" y="3535561"/>
            <a:ext cx="2427438" cy="1021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111E5F-27C3-4096-B91F-9CB200E4C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88" y="1118770"/>
            <a:ext cx="3340608" cy="3438043"/>
          </a:xfrm>
          <a:prstGeom prst="rect">
            <a:avLst/>
          </a:prstGeom>
        </p:spPr>
      </p:pic>
      <p:pic>
        <p:nvPicPr>
          <p:cNvPr id="9" name="그림 8">
            <a:hlinkClick r:id="" action="ppaction://noaction"/>
            <a:extLst>
              <a:ext uri="{FF2B5EF4-FFF2-40B4-BE49-F238E27FC236}">
                <a16:creationId xmlns:a16="http://schemas.microsoft.com/office/drawing/2014/main" id="{B229439B-A2E5-43F1-9B37-9B8243E405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>
            <a:hlinkClick r:id="" action="ppaction://noaction"/>
            <a:extLst>
              <a:ext uri="{FF2B5EF4-FFF2-40B4-BE49-F238E27FC236}">
                <a16:creationId xmlns:a16="http://schemas.microsoft.com/office/drawing/2014/main" id="{182BA721-6D4B-46F8-93F5-F687CC0E9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832B9D57-922B-4C76-983B-980E1A345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14" y="1400073"/>
            <a:ext cx="10357413" cy="440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8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hlinkClick r:id="" action="ppaction://noaction"/>
            <a:extLst>
              <a:ext uri="{FF2B5EF4-FFF2-40B4-BE49-F238E27FC236}">
                <a16:creationId xmlns:a16="http://schemas.microsoft.com/office/drawing/2014/main" id="{5A1C8D15-0CC1-48A0-9206-2EE3E07DD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25E1C3-14C4-4B20-9A70-D96DEF812F85}"/>
              </a:ext>
            </a:extLst>
          </p:cNvPr>
          <p:cNvSpPr txBox="1"/>
          <p:nvPr/>
        </p:nvSpPr>
        <p:spPr>
          <a:xfrm>
            <a:off x="4207502" y="2644170"/>
            <a:ext cx="3776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spc="600" dirty="0">
                <a:latin typeface="+mj-ea"/>
                <a:ea typeface="+mj-ea"/>
              </a:rPr>
              <a:t>이산아</a:t>
            </a:r>
          </a:p>
        </p:txBody>
      </p:sp>
    </p:spTree>
    <p:extLst>
      <p:ext uri="{BB962C8B-B14F-4D97-AF65-F5344CB8AC3E}">
        <p14:creationId xmlns:p14="http://schemas.microsoft.com/office/powerpoint/2010/main" val="157304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>
            <a:hlinkClick r:id="" action="ppaction://noaction"/>
            <a:extLst>
              <a:ext uri="{FF2B5EF4-FFF2-40B4-BE49-F238E27FC236}">
                <a16:creationId xmlns:a16="http://schemas.microsoft.com/office/drawing/2014/main" id="{182BA721-6D4B-46F8-93F5-F687CC0E9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2D9D92D-FFAA-4C3A-8B0B-49076485DA60}"/>
              </a:ext>
            </a:extLst>
          </p:cNvPr>
          <p:cNvGrpSpPr/>
          <p:nvPr/>
        </p:nvGrpSpPr>
        <p:grpSpPr>
          <a:xfrm>
            <a:off x="2833101" y="513474"/>
            <a:ext cx="5192786" cy="6004772"/>
            <a:chOff x="2833101" y="513474"/>
            <a:chExt cx="5192786" cy="600477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840631F-1CE6-4EAB-BC33-BF89D2D14B37}"/>
                </a:ext>
              </a:extLst>
            </p:cNvPr>
            <p:cNvSpPr/>
            <p:nvPr/>
          </p:nvSpPr>
          <p:spPr>
            <a:xfrm>
              <a:off x="5164192" y="915458"/>
              <a:ext cx="2076976" cy="4379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Cube</a:t>
              </a:r>
              <a:endParaRPr lang="ko-KR" altLang="en-US" sz="14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951B0C1-C215-424D-A9F8-D3932E0A519D}"/>
                </a:ext>
              </a:extLst>
            </p:cNvPr>
            <p:cNvSpPr/>
            <p:nvPr/>
          </p:nvSpPr>
          <p:spPr>
            <a:xfrm>
              <a:off x="5164192" y="1604754"/>
              <a:ext cx="2076976" cy="4379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Sensor()</a:t>
              </a:r>
              <a:endParaRPr lang="ko-KR" altLang="en-US" sz="1400" dirty="0"/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BB82498E-29FD-47F2-9241-F7D15405B507}"/>
                </a:ext>
              </a:extLst>
            </p:cNvPr>
            <p:cNvSpPr/>
            <p:nvPr/>
          </p:nvSpPr>
          <p:spPr>
            <a:xfrm>
              <a:off x="4726218" y="2294050"/>
              <a:ext cx="2952924" cy="935021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Cube.Pos</a:t>
              </a:r>
              <a:r>
                <a:rPr lang="en-US" altLang="ko-KR" sz="1200" dirty="0"/>
                <a:t> = Another </a:t>
              </a:r>
              <a:r>
                <a:rPr lang="en-US" altLang="ko-KR" sz="1200" dirty="0" err="1"/>
                <a:t>Cube.Pos</a:t>
              </a:r>
              <a:endParaRPr lang="ko-KR" altLang="en-US" sz="12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F98F372-488A-4963-8A41-F1C235F7ED5D}"/>
                </a:ext>
              </a:extLst>
            </p:cNvPr>
            <p:cNvSpPr/>
            <p:nvPr/>
          </p:nvSpPr>
          <p:spPr>
            <a:xfrm>
              <a:off x="5164192" y="3480396"/>
              <a:ext cx="2076975" cy="4379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Input Layer</a:t>
              </a:r>
              <a:endParaRPr lang="ko-KR" altLang="en-US" sz="14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BE417BD-DAD9-460D-9970-387BDDE9511E}"/>
                </a:ext>
              </a:extLst>
            </p:cNvPr>
            <p:cNvSpPr/>
            <p:nvPr/>
          </p:nvSpPr>
          <p:spPr>
            <a:xfrm>
              <a:off x="5164193" y="4169692"/>
              <a:ext cx="2076974" cy="4379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Hidden Layer</a:t>
              </a:r>
              <a:endParaRPr lang="ko-KR" altLang="en-US" sz="14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C3814E-ADE1-45ED-AC6E-1293AD3A7CF4}"/>
                </a:ext>
              </a:extLst>
            </p:cNvPr>
            <p:cNvSpPr/>
            <p:nvPr/>
          </p:nvSpPr>
          <p:spPr>
            <a:xfrm>
              <a:off x="5164191" y="4858988"/>
              <a:ext cx="2076973" cy="4379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Output Layer</a:t>
              </a:r>
              <a:endParaRPr lang="ko-KR" altLang="en-US" sz="1400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F470BAC-49F7-4505-93AE-085D34072DEE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>
              <a:off x="6202680" y="1353429"/>
              <a:ext cx="0" cy="251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1F4B8CB-9C72-4108-B80E-53271D020927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>
              <a:off x="6202680" y="2042725"/>
              <a:ext cx="0" cy="251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8EC4A67-369D-43EE-84B3-18DBCA5AC135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6202680" y="3229071"/>
              <a:ext cx="0" cy="251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B6F834F-4F04-4871-A630-57234DAD6583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>
              <a:off x="6202680" y="3918367"/>
              <a:ext cx="0" cy="251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F4D65C3-ED7E-4181-A332-F352DD5CA124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 flipH="1">
              <a:off x="6202678" y="4607663"/>
              <a:ext cx="2" cy="251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D6AFD115-CECA-4B8A-BE68-D799C2AB6D0D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6202677" y="5296959"/>
              <a:ext cx="1" cy="251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68B74D3-6703-432A-9D1D-1B38C33373BD}"/>
                </a:ext>
              </a:extLst>
            </p:cNvPr>
            <p:cNvSpPr/>
            <p:nvPr/>
          </p:nvSpPr>
          <p:spPr>
            <a:xfrm>
              <a:off x="5164190" y="5548284"/>
              <a:ext cx="2076973" cy="4379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Move</a:t>
              </a:r>
              <a:endParaRPr lang="ko-KR" altLang="en-US" sz="1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1C89F9-C4F2-4135-8717-4401C15A6F9D}"/>
                </a:ext>
              </a:extLst>
            </p:cNvPr>
            <p:cNvSpPr txBox="1"/>
            <p:nvPr/>
          </p:nvSpPr>
          <p:spPr>
            <a:xfrm>
              <a:off x="6280977" y="3210397"/>
              <a:ext cx="1744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NO</a:t>
              </a:r>
              <a:endParaRPr lang="ko-KR" altLang="en-US" sz="1100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ED6AAD9-B490-45A7-914F-4EDC230A912E}"/>
                </a:ext>
              </a:extLst>
            </p:cNvPr>
            <p:cNvSpPr/>
            <p:nvPr/>
          </p:nvSpPr>
          <p:spPr>
            <a:xfrm>
              <a:off x="2833101" y="2542574"/>
              <a:ext cx="1397817" cy="4379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Collision</a:t>
              </a:r>
              <a:endParaRPr lang="ko-KR" altLang="en-US" sz="1400" dirty="0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6B42EF98-84E0-4F74-9CA7-6CFBBBA81D7D}"/>
                </a:ext>
              </a:extLst>
            </p:cNvPr>
            <p:cNvCxnSpPr>
              <a:cxnSpLocks/>
              <a:stCxn id="31" idx="1"/>
              <a:endCxn id="43" idx="3"/>
            </p:cNvCxnSpPr>
            <p:nvPr/>
          </p:nvCxnSpPr>
          <p:spPr>
            <a:xfrm flipH="1" flipV="1">
              <a:off x="4230918" y="2761560"/>
              <a:ext cx="4953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20C6284-9D1D-4F50-8F07-0CCF16B4E5B7}"/>
                </a:ext>
              </a:extLst>
            </p:cNvPr>
            <p:cNvSpPr/>
            <p:nvPr/>
          </p:nvSpPr>
          <p:spPr>
            <a:xfrm>
              <a:off x="2833101" y="1604753"/>
              <a:ext cx="1397817" cy="4379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Learning</a:t>
              </a:r>
              <a:endParaRPr lang="ko-KR" altLang="en-US" sz="1400" dirty="0"/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F292E05-EDA9-4EFD-8DC2-1E0977BA62F4}"/>
                </a:ext>
              </a:extLst>
            </p:cNvPr>
            <p:cNvCxnSpPr>
              <a:cxnSpLocks/>
              <a:stCxn id="43" idx="0"/>
              <a:endCxn id="45" idx="2"/>
            </p:cNvCxnSpPr>
            <p:nvPr/>
          </p:nvCxnSpPr>
          <p:spPr>
            <a:xfrm flipV="1">
              <a:off x="3532010" y="2042724"/>
              <a:ext cx="0" cy="4998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B9303D-57AA-4812-97A1-E4ADCEFE09EB}"/>
                </a:ext>
              </a:extLst>
            </p:cNvPr>
            <p:cNvSpPr txBox="1"/>
            <p:nvPr/>
          </p:nvSpPr>
          <p:spPr>
            <a:xfrm>
              <a:off x="4349063" y="2508340"/>
              <a:ext cx="17449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YES</a:t>
              </a:r>
              <a:endParaRPr lang="ko-KR" altLang="en-US" sz="1100" dirty="0"/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7342676F-1C6A-446E-B0B1-0B27E702A667}"/>
                </a:ext>
              </a:extLst>
            </p:cNvPr>
            <p:cNvCxnSpPr>
              <a:cxnSpLocks/>
              <a:stCxn id="45" idx="0"/>
              <a:endCxn id="29" idx="1"/>
            </p:cNvCxnSpPr>
            <p:nvPr/>
          </p:nvCxnSpPr>
          <p:spPr>
            <a:xfrm rot="5400000" flipH="1" flipV="1">
              <a:off x="4112947" y="553508"/>
              <a:ext cx="470309" cy="163218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D9968D9-7A4D-46CA-A56C-9AA9E87AD220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6202680" y="513474"/>
              <a:ext cx="0" cy="4019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3DB5F90-6F1B-4022-9353-23F59B04C9A7}"/>
                </a:ext>
              </a:extLst>
            </p:cNvPr>
            <p:cNvCxnSpPr/>
            <p:nvPr/>
          </p:nvCxnSpPr>
          <p:spPr>
            <a:xfrm>
              <a:off x="6202676" y="513474"/>
              <a:ext cx="17560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CBC8143-7AA4-4B74-B530-48E079711C0B}"/>
                </a:ext>
              </a:extLst>
            </p:cNvPr>
            <p:cNvCxnSpPr/>
            <p:nvPr/>
          </p:nvCxnSpPr>
          <p:spPr>
            <a:xfrm>
              <a:off x="7958775" y="513474"/>
              <a:ext cx="0" cy="60047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2F9CCCC4-6519-4772-A57A-199D801E832E}"/>
                </a:ext>
              </a:extLst>
            </p:cNvPr>
            <p:cNvCxnSpPr>
              <a:cxnSpLocks/>
            </p:cNvCxnSpPr>
            <p:nvPr/>
          </p:nvCxnSpPr>
          <p:spPr>
            <a:xfrm>
              <a:off x="6212118" y="6488905"/>
              <a:ext cx="1746657" cy="293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CEC03C9-25BD-45E1-B449-4CAEB260473E}"/>
                </a:ext>
              </a:extLst>
            </p:cNvPr>
            <p:cNvCxnSpPr>
              <a:stCxn id="41" idx="2"/>
            </p:cNvCxnSpPr>
            <p:nvPr/>
          </p:nvCxnSpPr>
          <p:spPr>
            <a:xfrm flipH="1">
              <a:off x="6202676" y="5986255"/>
              <a:ext cx="1" cy="5173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696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2717464-BBE2-48CF-B4CF-8D741FCA6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3" y="1162312"/>
            <a:ext cx="4813570" cy="48135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hlinkClick r:id="" action="ppaction://noaction"/>
            <a:extLst>
              <a:ext uri="{FF2B5EF4-FFF2-40B4-BE49-F238E27FC236}">
                <a16:creationId xmlns:a16="http://schemas.microsoft.com/office/drawing/2014/main" id="{B229439B-A2E5-43F1-9B37-9B8243E40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1968EE-3C75-47F6-BB14-AB964AA46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73" y="810794"/>
            <a:ext cx="5216954" cy="53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1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hlinkClick r:id="" action="ppaction://noaction"/>
            <a:extLst>
              <a:ext uri="{FF2B5EF4-FFF2-40B4-BE49-F238E27FC236}">
                <a16:creationId xmlns:a16="http://schemas.microsoft.com/office/drawing/2014/main" id="{B229439B-A2E5-43F1-9B37-9B8243E40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8ECBC3-728A-4AD7-95AE-CA8B6B349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130" y="2520669"/>
            <a:ext cx="5510292" cy="20793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E97FD7-4722-48C0-9B95-DB751E34676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1" y="2873829"/>
            <a:ext cx="4103036" cy="17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hlinkClick r:id="" action="ppaction://noaction"/>
            <a:extLst>
              <a:ext uri="{FF2B5EF4-FFF2-40B4-BE49-F238E27FC236}">
                <a16:creationId xmlns:a16="http://schemas.microsoft.com/office/drawing/2014/main" id="{B229439B-A2E5-43F1-9B37-9B8243E40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4EE1AE-227E-4856-841E-C543A272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81" y="840828"/>
            <a:ext cx="9401409" cy="539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9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hlinkClick r:id="" action="ppaction://noaction"/>
            <a:extLst>
              <a:ext uri="{FF2B5EF4-FFF2-40B4-BE49-F238E27FC236}">
                <a16:creationId xmlns:a16="http://schemas.microsoft.com/office/drawing/2014/main" id="{B229439B-A2E5-43F1-9B37-9B8243E40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7BB365-046D-41EB-A2E8-576F294B4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28" y="776002"/>
            <a:ext cx="8021943" cy="54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4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표 167">
            <a:extLst>
              <a:ext uri="{FF2B5EF4-FFF2-40B4-BE49-F238E27FC236}">
                <a16:creationId xmlns:a16="http://schemas.microsoft.com/office/drawing/2014/main" id="{F1EA5C19-CB3B-443B-8172-9984FF31E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092955"/>
              </p:ext>
            </p:extLst>
          </p:nvPr>
        </p:nvGraphicFramePr>
        <p:xfrm>
          <a:off x="1949556" y="1155254"/>
          <a:ext cx="9820954" cy="3721976"/>
        </p:xfrm>
        <a:graphic>
          <a:graphicData uri="http://schemas.openxmlformats.org/drawingml/2006/table">
            <a:tbl>
              <a:tblPr firstRow="1" bandRow="1"/>
              <a:tblGrid>
                <a:gridCol w="446407">
                  <a:extLst>
                    <a:ext uri="{9D8B030D-6E8A-4147-A177-3AD203B41FA5}">
                      <a16:colId xmlns:a16="http://schemas.microsoft.com/office/drawing/2014/main" val="2702370225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811415161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29510496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171134621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299591066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1258438847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439076517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704749753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1132121238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266788038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640136928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790051874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757894903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06150809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353208582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570287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093217879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861936783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541138675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670063081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903406954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1749062716"/>
                    </a:ext>
                  </a:extLst>
                </a:gridCol>
              </a:tblGrid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152723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692443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897901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854354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665353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772181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709783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028461"/>
                  </a:ext>
                </a:extLst>
              </a:tr>
            </a:tbl>
          </a:graphicData>
        </a:graphic>
      </p:graphicFrame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6181846A-6397-43E7-B9D9-E8991DFBB16C}"/>
              </a:ext>
            </a:extLst>
          </p:cNvPr>
          <p:cNvGrpSpPr/>
          <p:nvPr/>
        </p:nvGrpSpPr>
        <p:grpSpPr>
          <a:xfrm>
            <a:off x="415489" y="1447687"/>
            <a:ext cx="1526681" cy="3118434"/>
            <a:chOff x="586739" y="2094958"/>
            <a:chExt cx="1526681" cy="3118434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492F788-D505-443F-8297-1A49520CD278}"/>
                </a:ext>
              </a:extLst>
            </p:cNvPr>
            <p:cNvSpPr txBox="1"/>
            <p:nvPr/>
          </p:nvSpPr>
          <p:spPr>
            <a:xfrm>
              <a:off x="771525" y="2094958"/>
              <a:ext cx="13418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기획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FB48D5A-292A-4114-889A-A358E7CAC6AB}"/>
                </a:ext>
              </a:extLst>
            </p:cNvPr>
            <p:cNvSpPr txBox="1"/>
            <p:nvPr/>
          </p:nvSpPr>
          <p:spPr>
            <a:xfrm>
              <a:off x="759619" y="2554242"/>
              <a:ext cx="13418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알고리즘 설계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9A3FA56-063D-4173-A36E-EB3A7B558B62}"/>
                </a:ext>
              </a:extLst>
            </p:cNvPr>
            <p:cNvSpPr txBox="1"/>
            <p:nvPr/>
          </p:nvSpPr>
          <p:spPr>
            <a:xfrm>
              <a:off x="620078" y="3042613"/>
              <a:ext cx="1474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가상환경내 구축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C5AD44AC-3201-4305-AC2E-4FE6D71630B7}"/>
                </a:ext>
              </a:extLst>
            </p:cNvPr>
            <p:cNvSpPr txBox="1"/>
            <p:nvPr/>
          </p:nvSpPr>
          <p:spPr>
            <a:xfrm>
              <a:off x="973018" y="3524864"/>
              <a:ext cx="10749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마케팅 계획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EAE0A33-5DA2-4627-A9A2-E2FB6AF6FAA9}"/>
                </a:ext>
              </a:extLst>
            </p:cNvPr>
            <p:cNvSpPr txBox="1"/>
            <p:nvPr/>
          </p:nvSpPr>
          <p:spPr>
            <a:xfrm>
              <a:off x="586740" y="3975028"/>
              <a:ext cx="1474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실제 플랫폼 개발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FE3EB0D-AE7B-4132-830C-67D45C11B286}"/>
                </a:ext>
              </a:extLst>
            </p:cNvPr>
            <p:cNvSpPr txBox="1"/>
            <p:nvPr/>
          </p:nvSpPr>
          <p:spPr>
            <a:xfrm>
              <a:off x="980662" y="4455451"/>
              <a:ext cx="104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시제품 구현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44A4E8F-E6C3-4A7E-B597-053E5CBE43FA}"/>
                </a:ext>
              </a:extLst>
            </p:cNvPr>
            <p:cNvSpPr txBox="1"/>
            <p:nvPr/>
          </p:nvSpPr>
          <p:spPr>
            <a:xfrm>
              <a:off x="586739" y="4905615"/>
              <a:ext cx="1474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테스트 및 디버깅</a:t>
              </a:r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3041035-B728-418D-87BD-F0D869BABCF7}"/>
              </a:ext>
            </a:extLst>
          </p:cNvPr>
          <p:cNvSpPr/>
          <p:nvPr/>
        </p:nvSpPr>
        <p:spPr>
          <a:xfrm>
            <a:off x="1949553" y="2689379"/>
            <a:ext cx="9820953" cy="172974"/>
          </a:xfrm>
          <a:prstGeom prst="rect">
            <a:avLst/>
          </a:prstGeom>
          <a:solidFill>
            <a:srgbClr val="3F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DF0ACC0-ED69-4BD3-B187-F9C684BA6147}"/>
              </a:ext>
            </a:extLst>
          </p:cNvPr>
          <p:cNvSpPr/>
          <p:nvPr/>
        </p:nvSpPr>
        <p:spPr>
          <a:xfrm>
            <a:off x="1949552" y="3135753"/>
            <a:ext cx="9820953" cy="172974"/>
          </a:xfrm>
          <a:prstGeom prst="rect">
            <a:avLst/>
          </a:prstGeom>
          <a:solidFill>
            <a:srgbClr val="3F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C1B8207-96AC-4E9E-B858-629C46219721}"/>
              </a:ext>
            </a:extLst>
          </p:cNvPr>
          <p:cNvSpPr/>
          <p:nvPr/>
        </p:nvSpPr>
        <p:spPr>
          <a:xfrm>
            <a:off x="1949551" y="3620130"/>
            <a:ext cx="9820953" cy="172974"/>
          </a:xfrm>
          <a:prstGeom prst="rect">
            <a:avLst/>
          </a:prstGeom>
          <a:solidFill>
            <a:srgbClr val="3F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E88BC0-EEBD-4DE1-9ABD-750AB888BA40}"/>
              </a:ext>
            </a:extLst>
          </p:cNvPr>
          <p:cNvSpPr/>
          <p:nvPr/>
        </p:nvSpPr>
        <p:spPr>
          <a:xfrm>
            <a:off x="1949550" y="4100717"/>
            <a:ext cx="9820953" cy="172974"/>
          </a:xfrm>
          <a:prstGeom prst="rect">
            <a:avLst/>
          </a:prstGeom>
          <a:solidFill>
            <a:srgbClr val="3F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4A67F626-12BF-4C74-B5CB-D22266406EFF}"/>
              </a:ext>
            </a:extLst>
          </p:cNvPr>
          <p:cNvGrpSpPr/>
          <p:nvPr/>
        </p:nvGrpSpPr>
        <p:grpSpPr>
          <a:xfrm>
            <a:off x="1949547" y="702739"/>
            <a:ext cx="9856433" cy="4232989"/>
            <a:chOff x="2021737" y="798993"/>
            <a:chExt cx="9856433" cy="4232989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132EC51-7B4C-4800-A0AF-0911E0D6ED38}"/>
                </a:ext>
              </a:extLst>
            </p:cNvPr>
            <p:cNvSpPr/>
            <p:nvPr/>
          </p:nvSpPr>
          <p:spPr>
            <a:xfrm>
              <a:off x="2021746" y="1803510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2D88AF84-9925-43E6-AE69-2AF6E626BC66}"/>
                </a:ext>
              </a:extLst>
            </p:cNvPr>
            <p:cNvSpPr/>
            <p:nvPr/>
          </p:nvSpPr>
          <p:spPr>
            <a:xfrm>
              <a:off x="2021745" y="798993"/>
              <a:ext cx="9820953" cy="820041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E8E8711-73BC-4872-825C-CA9A4193C1AB}"/>
                </a:ext>
              </a:extLst>
            </p:cNvPr>
            <p:cNvSpPr/>
            <p:nvPr/>
          </p:nvSpPr>
          <p:spPr>
            <a:xfrm>
              <a:off x="2021740" y="4601351"/>
              <a:ext cx="9820953" cy="430631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EE38044-1F8B-4F98-9574-09D1C4270EDB}"/>
                </a:ext>
              </a:extLst>
            </p:cNvPr>
            <p:cNvSpPr/>
            <p:nvPr/>
          </p:nvSpPr>
          <p:spPr>
            <a:xfrm>
              <a:off x="2021740" y="2272335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043A1CB-F570-4D28-8651-EA677E54183F}"/>
                </a:ext>
              </a:extLst>
            </p:cNvPr>
            <p:cNvSpPr/>
            <p:nvPr/>
          </p:nvSpPr>
          <p:spPr>
            <a:xfrm>
              <a:off x="2021739" y="2743521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F7386B0-7EF2-463A-9556-01954F8872D5}"/>
                </a:ext>
              </a:extLst>
            </p:cNvPr>
            <p:cNvSpPr/>
            <p:nvPr/>
          </p:nvSpPr>
          <p:spPr>
            <a:xfrm>
              <a:off x="2021737" y="3199102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C3A391D-DA84-4D52-B725-FDEEDE038B91}"/>
                </a:ext>
              </a:extLst>
            </p:cNvPr>
            <p:cNvSpPr/>
            <p:nvPr/>
          </p:nvSpPr>
          <p:spPr>
            <a:xfrm>
              <a:off x="2029366" y="3657886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4F996A0-B5C2-4B83-9A6F-E4BB8530FC68}"/>
                </a:ext>
              </a:extLst>
            </p:cNvPr>
            <p:cNvSpPr/>
            <p:nvPr/>
          </p:nvSpPr>
          <p:spPr>
            <a:xfrm>
              <a:off x="2057217" y="4129752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53D0C2E-6E04-4A72-BE0E-F60B44E27CD4}"/>
              </a:ext>
            </a:extLst>
          </p:cNvPr>
          <p:cNvGrpSpPr/>
          <p:nvPr/>
        </p:nvGrpSpPr>
        <p:grpSpPr>
          <a:xfrm>
            <a:off x="2631627" y="1119127"/>
            <a:ext cx="8546067" cy="328264"/>
            <a:chOff x="2703817" y="1831972"/>
            <a:chExt cx="8546067" cy="328264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0957813-6D5B-40A5-BB64-A8A3334963EF}"/>
                </a:ext>
              </a:extLst>
            </p:cNvPr>
            <p:cNvSpPr txBox="1"/>
            <p:nvPr/>
          </p:nvSpPr>
          <p:spPr>
            <a:xfrm>
              <a:off x="2703817" y="1852459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F0D7427-875D-4406-8B74-20C61C7EDD2F}"/>
                </a:ext>
              </a:extLst>
            </p:cNvPr>
            <p:cNvSpPr txBox="1"/>
            <p:nvPr/>
          </p:nvSpPr>
          <p:spPr>
            <a:xfrm>
              <a:off x="3581724" y="1850077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479B470-CE98-4CA4-A69E-8D45B215B437}"/>
                </a:ext>
              </a:extLst>
            </p:cNvPr>
            <p:cNvSpPr txBox="1"/>
            <p:nvPr/>
          </p:nvSpPr>
          <p:spPr>
            <a:xfrm>
              <a:off x="4472423" y="1852023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F9BAE4E-6105-4E08-A8B4-F2D0F22D70AC}"/>
                </a:ext>
              </a:extLst>
            </p:cNvPr>
            <p:cNvSpPr txBox="1"/>
            <p:nvPr/>
          </p:nvSpPr>
          <p:spPr>
            <a:xfrm>
              <a:off x="5367756" y="1845673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96EDE66-9E66-489D-9AAC-7E7225FCD568}"/>
                </a:ext>
              </a:extLst>
            </p:cNvPr>
            <p:cNvSpPr txBox="1"/>
            <p:nvPr/>
          </p:nvSpPr>
          <p:spPr>
            <a:xfrm>
              <a:off x="6275779" y="1843658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3A2361DC-8B95-4CCA-BFDB-B107A41E0DDE}"/>
                </a:ext>
              </a:extLst>
            </p:cNvPr>
            <p:cNvSpPr txBox="1"/>
            <p:nvPr/>
          </p:nvSpPr>
          <p:spPr>
            <a:xfrm>
              <a:off x="7187015" y="1833920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E667661-099E-4B07-A9E7-A6F45A4FD69D}"/>
                </a:ext>
              </a:extLst>
            </p:cNvPr>
            <p:cNvSpPr txBox="1"/>
            <p:nvPr/>
          </p:nvSpPr>
          <p:spPr>
            <a:xfrm>
              <a:off x="8063233" y="1839592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9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8023DDC-C3B8-4E1A-8AE4-4554196DF86D}"/>
                </a:ext>
              </a:extLst>
            </p:cNvPr>
            <p:cNvSpPr txBox="1"/>
            <p:nvPr/>
          </p:nvSpPr>
          <p:spPr>
            <a:xfrm>
              <a:off x="8854801" y="1833920"/>
              <a:ext cx="592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A6F3E0A-AD1C-42FF-8FE1-5F15ADFC4BA6}"/>
                </a:ext>
              </a:extLst>
            </p:cNvPr>
            <p:cNvSpPr txBox="1"/>
            <p:nvPr/>
          </p:nvSpPr>
          <p:spPr>
            <a:xfrm>
              <a:off x="9771785" y="1833920"/>
              <a:ext cx="592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7F40879-60ED-40EB-A02C-00AC3B805162}"/>
                </a:ext>
              </a:extLst>
            </p:cNvPr>
            <p:cNvSpPr txBox="1"/>
            <p:nvPr/>
          </p:nvSpPr>
          <p:spPr>
            <a:xfrm>
              <a:off x="10657070" y="1831972"/>
              <a:ext cx="592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E37871B-559B-41A0-9E1A-B6F582FEA558}"/>
              </a:ext>
            </a:extLst>
          </p:cNvPr>
          <p:cNvSpPr/>
          <p:nvPr/>
        </p:nvSpPr>
        <p:spPr>
          <a:xfrm>
            <a:off x="2389071" y="1523121"/>
            <a:ext cx="1120463" cy="181987"/>
          </a:xfrm>
          <a:prstGeom prst="rect">
            <a:avLst/>
          </a:prstGeom>
          <a:solidFill>
            <a:srgbClr val="FF7C8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5943B9B-58E1-4BB6-B165-06021C1AF99A}"/>
              </a:ext>
            </a:extLst>
          </p:cNvPr>
          <p:cNvSpPr/>
          <p:nvPr/>
        </p:nvSpPr>
        <p:spPr>
          <a:xfrm>
            <a:off x="3279770" y="1992429"/>
            <a:ext cx="1353390" cy="181987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4854EDD-0472-4966-B6F9-2FCE7CAC914F}"/>
              </a:ext>
            </a:extLst>
          </p:cNvPr>
          <p:cNvSpPr/>
          <p:nvPr/>
        </p:nvSpPr>
        <p:spPr>
          <a:xfrm>
            <a:off x="3738698" y="2459112"/>
            <a:ext cx="1789811" cy="181987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63737BB-35D8-4049-A2D1-F442E511AD61}"/>
              </a:ext>
            </a:extLst>
          </p:cNvPr>
          <p:cNvSpPr/>
          <p:nvPr/>
        </p:nvSpPr>
        <p:spPr>
          <a:xfrm>
            <a:off x="5524732" y="2929572"/>
            <a:ext cx="678858" cy="181987"/>
          </a:xfrm>
          <a:prstGeom prst="rect">
            <a:avLst/>
          </a:prstGeom>
          <a:solidFill>
            <a:srgbClr val="CCFFC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F8B89BC-D92F-424B-AE93-46295813A2A5}"/>
              </a:ext>
            </a:extLst>
          </p:cNvPr>
          <p:cNvSpPr/>
          <p:nvPr/>
        </p:nvSpPr>
        <p:spPr>
          <a:xfrm>
            <a:off x="5965262" y="3382087"/>
            <a:ext cx="1792098" cy="181987"/>
          </a:xfrm>
          <a:prstGeom prst="rect">
            <a:avLst/>
          </a:prstGeom>
          <a:solidFill>
            <a:srgbClr val="99CCFF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3CEFD1C-0734-46FD-872B-390DC2314203}"/>
              </a:ext>
            </a:extLst>
          </p:cNvPr>
          <p:cNvSpPr/>
          <p:nvPr/>
        </p:nvSpPr>
        <p:spPr>
          <a:xfrm>
            <a:off x="6860022" y="3850831"/>
            <a:ext cx="3577038" cy="181987"/>
          </a:xfrm>
          <a:prstGeom prst="rect">
            <a:avLst/>
          </a:prstGeom>
          <a:solidFill>
            <a:srgbClr val="99CCFF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754C451D-0C84-4359-967A-33599B7C72F1}"/>
              </a:ext>
            </a:extLst>
          </p:cNvPr>
          <p:cNvSpPr/>
          <p:nvPr/>
        </p:nvSpPr>
        <p:spPr>
          <a:xfrm>
            <a:off x="9840033" y="4323110"/>
            <a:ext cx="1489202" cy="181987"/>
          </a:xfrm>
          <a:prstGeom prst="rect">
            <a:avLst/>
          </a:prstGeom>
          <a:solidFill>
            <a:srgbClr val="99CCFF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6C3AFE23-D6CE-4C2A-89D8-39C6617FADCE}"/>
              </a:ext>
            </a:extLst>
          </p:cNvPr>
          <p:cNvGrpSpPr/>
          <p:nvPr/>
        </p:nvGrpSpPr>
        <p:grpSpPr>
          <a:xfrm>
            <a:off x="367863" y="4824336"/>
            <a:ext cx="2692233" cy="1793387"/>
            <a:chOff x="487679" y="4882490"/>
            <a:chExt cx="2216138" cy="1793387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8A1EBC4-D3BA-40A2-BED9-8A882901908C}"/>
                </a:ext>
              </a:extLst>
            </p:cNvPr>
            <p:cNvSpPr/>
            <p:nvPr/>
          </p:nvSpPr>
          <p:spPr>
            <a:xfrm>
              <a:off x="487679" y="4973483"/>
              <a:ext cx="2216138" cy="1702394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프로젝트 주제 선정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시장 조사 및 학과 교수님들께                기술적 자문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유전 알고리즘과 </a:t>
              </a:r>
              <a:r>
                <a: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머신러닝에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대한 공부</a:t>
              </a: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2019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청년 창업동아리 활동                  지원사업 참여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4993991-626E-488F-85DF-8CE051BD3A99}"/>
                </a:ext>
              </a:extLst>
            </p:cNvPr>
            <p:cNvSpPr/>
            <p:nvPr/>
          </p:nvSpPr>
          <p:spPr>
            <a:xfrm>
              <a:off x="599839" y="4882490"/>
              <a:ext cx="160695" cy="181987"/>
            </a:xfrm>
            <a:prstGeom prst="rect">
              <a:avLst/>
            </a:prstGeom>
            <a:solidFill>
              <a:srgbClr val="FF7C8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459A64DB-ABBC-4C24-B685-880A7E3F3580}"/>
              </a:ext>
            </a:extLst>
          </p:cNvPr>
          <p:cNvGrpSpPr/>
          <p:nvPr/>
        </p:nvGrpSpPr>
        <p:grpSpPr>
          <a:xfrm>
            <a:off x="8993973" y="4824336"/>
            <a:ext cx="2692233" cy="1793387"/>
            <a:chOff x="487679" y="4882490"/>
            <a:chExt cx="2216138" cy="179338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6029900-FE4B-4560-AB1A-EE0935721D4E}"/>
                </a:ext>
              </a:extLst>
            </p:cNvPr>
            <p:cNvSpPr/>
            <p:nvPr/>
          </p:nvSpPr>
          <p:spPr>
            <a:xfrm>
              <a:off x="487679" y="4973483"/>
              <a:ext cx="2216138" cy="1702394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팀 합숙 시작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lvl="0" indent="-171450" defTabSz="914400" latinLnBrk="1">
                <a:buFontTx/>
                <a:buChar char="-"/>
              </a:pPr>
              <a:r>
                <a:rPr lang="en-US" altLang="ko-KR" sz="1100" kern="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Raspberry pi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를 이용하여 시제품 제작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현실 플랫폼 상에서의 알고리즘 구현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시제품 테스트 및 디버깅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,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완성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아이템 최종 개발 발표 및 보고회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62B5851-5DDC-48B6-90ED-F8C342FF86F5}"/>
                </a:ext>
              </a:extLst>
            </p:cNvPr>
            <p:cNvSpPr/>
            <p:nvPr/>
          </p:nvSpPr>
          <p:spPr>
            <a:xfrm>
              <a:off x="599839" y="4882490"/>
              <a:ext cx="160695" cy="181987"/>
            </a:xfrm>
            <a:prstGeom prst="rect">
              <a:avLst/>
            </a:prstGeom>
            <a:solidFill>
              <a:srgbClr val="99CCFF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2AF7B111-C5A8-4A72-910F-4D2E1034F02F}"/>
              </a:ext>
            </a:extLst>
          </p:cNvPr>
          <p:cNvGrpSpPr/>
          <p:nvPr/>
        </p:nvGrpSpPr>
        <p:grpSpPr>
          <a:xfrm>
            <a:off x="6119885" y="4824336"/>
            <a:ext cx="2692233" cy="1793387"/>
            <a:chOff x="487679" y="4882490"/>
            <a:chExt cx="2216138" cy="179338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401C3E43-BA24-4E98-AF50-8FCA70465E4A}"/>
                </a:ext>
              </a:extLst>
            </p:cNvPr>
            <p:cNvSpPr/>
            <p:nvPr/>
          </p:nvSpPr>
          <p:spPr>
            <a:xfrm>
              <a:off x="487679" y="4973483"/>
              <a:ext cx="2216138" cy="1702394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재무계획 등 마케팅 컨설팅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지적재산권 출원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서버 임대 및 공식 사이트 개설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B85411D7-FBD7-4C22-B9CB-0977605BB86D}"/>
                </a:ext>
              </a:extLst>
            </p:cNvPr>
            <p:cNvSpPr/>
            <p:nvPr/>
          </p:nvSpPr>
          <p:spPr>
            <a:xfrm>
              <a:off x="599839" y="4882490"/>
              <a:ext cx="160695" cy="181987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3165A786-4664-4E46-8FFF-46B651112190}"/>
              </a:ext>
            </a:extLst>
          </p:cNvPr>
          <p:cNvGrpSpPr/>
          <p:nvPr/>
        </p:nvGrpSpPr>
        <p:grpSpPr>
          <a:xfrm>
            <a:off x="3245797" y="4824336"/>
            <a:ext cx="2692233" cy="1793387"/>
            <a:chOff x="487679" y="4882490"/>
            <a:chExt cx="2216138" cy="179338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C3FBC71-DC3D-4AED-8923-3249460198F0}"/>
                </a:ext>
              </a:extLst>
            </p:cNvPr>
            <p:cNvSpPr/>
            <p:nvPr/>
          </p:nvSpPr>
          <p:spPr>
            <a:xfrm>
              <a:off x="487679" y="4973483"/>
              <a:ext cx="2216138" cy="1702394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알고리즘 구현을 위한 플랫폼 구축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플랫폼에 알고리즘 적용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교내 졸업작품 발표회에서 알고리즘 발표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학회에 학술논문 제출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성장속도 향상을 위한 병렬처리 구현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8A33797-3A2F-4479-8BE5-8BEE58D2D809}"/>
                </a:ext>
              </a:extLst>
            </p:cNvPr>
            <p:cNvSpPr/>
            <p:nvPr/>
          </p:nvSpPr>
          <p:spPr>
            <a:xfrm>
              <a:off x="599839" y="4882490"/>
              <a:ext cx="160695" cy="181987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B344F4E5-E098-4A5B-AE1D-A85FFF66A9D3}"/>
              </a:ext>
            </a:extLst>
          </p:cNvPr>
          <p:cNvSpPr txBox="1"/>
          <p:nvPr/>
        </p:nvSpPr>
        <p:spPr>
          <a:xfrm>
            <a:off x="537410" y="497306"/>
            <a:ext cx="186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white"/>
                </a:solidFill>
                <a:latin typeface="+mn-ea"/>
              </a:rPr>
              <a:t>Gantt Chart</a:t>
            </a:r>
            <a:endParaRPr lang="ko-KR" altLang="en-US" sz="24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294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E59A9-8B69-4E8B-8624-058A935C6206}"/>
              </a:ext>
            </a:extLst>
          </p:cNvPr>
          <p:cNvSpPr txBox="1"/>
          <p:nvPr/>
        </p:nvSpPr>
        <p:spPr>
          <a:xfrm>
            <a:off x="537410" y="497306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기대효과</a:t>
            </a:r>
            <a:endParaRPr lang="ko-KR" altLang="en-US" sz="3200" dirty="0">
              <a:latin typeface="+mj-lt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96CA1B2-D57F-4DDF-8478-E370A45DD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489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400" dirty="0"/>
              <a:t>효율적인 물류 분류</a:t>
            </a:r>
          </a:p>
          <a:p>
            <a:pPr marL="0" indent="0" fontAlgn="base">
              <a:buNone/>
            </a:pPr>
            <a:endParaRPr lang="ko-KR" altLang="en-US" sz="1400" dirty="0"/>
          </a:p>
          <a:p>
            <a:pPr fontAlgn="base"/>
            <a:r>
              <a:rPr lang="ko-KR" altLang="en-US" sz="2400" dirty="0"/>
              <a:t>사후관리가 편한 </a:t>
            </a:r>
            <a:r>
              <a:rPr lang="ko-KR" altLang="en-US" sz="2400" dirty="0" err="1"/>
              <a:t>머신러닝</a:t>
            </a:r>
            <a:r>
              <a:rPr lang="ko-KR" altLang="en-US" sz="2400" dirty="0"/>
              <a:t> 알고리즘</a:t>
            </a:r>
          </a:p>
          <a:p>
            <a:pPr marL="0" indent="0" fontAlgn="base">
              <a:buNone/>
            </a:pPr>
            <a:endParaRPr lang="ko-KR" altLang="en-US" sz="1400" dirty="0"/>
          </a:p>
          <a:p>
            <a:pPr fontAlgn="base"/>
            <a:r>
              <a:rPr lang="ko-KR" altLang="en-US" sz="2400" dirty="0"/>
              <a:t>타 방면으로의 확장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179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E59A9-8B69-4E8B-8624-058A935C6206}"/>
              </a:ext>
            </a:extLst>
          </p:cNvPr>
          <p:cNvSpPr txBox="1"/>
          <p:nvPr/>
        </p:nvSpPr>
        <p:spPr>
          <a:xfrm>
            <a:off x="537410" y="49730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400" dirty="0"/>
              <a:t>효율적인 물류 분류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96CA1B2-D57F-4DDF-8478-E370A45DD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489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en-US" altLang="ko-KR" sz="1400" dirty="0"/>
              <a:t>- </a:t>
            </a:r>
            <a:r>
              <a:rPr lang="ko-KR" altLang="en-US" sz="1400" dirty="0"/>
              <a:t>초기비용이 많이 들긴 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장기적으로 경비를 절감 할 수 있습니다</a:t>
            </a:r>
          </a:p>
          <a:p>
            <a:pPr marL="0" indent="0" fontAlgn="base">
              <a:buNone/>
            </a:pPr>
            <a:r>
              <a:rPr lang="en-US" altLang="ko-KR" sz="1400" dirty="0"/>
              <a:t>      - </a:t>
            </a:r>
            <a:r>
              <a:rPr lang="ko-KR" altLang="en-US" sz="1400" dirty="0"/>
              <a:t>빠른 속도로 인한 서비스 품질의 향상을 기대할 수 있습니다</a:t>
            </a:r>
            <a:endParaRPr lang="en-US" altLang="ko-KR" sz="1400" dirty="0"/>
          </a:p>
          <a:p>
            <a:pPr marL="0" indent="0" fontAlgn="base">
              <a:buNone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8999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E59A9-8B69-4E8B-8624-058A935C6206}"/>
              </a:ext>
            </a:extLst>
          </p:cNvPr>
          <p:cNvSpPr txBox="1"/>
          <p:nvPr/>
        </p:nvSpPr>
        <p:spPr>
          <a:xfrm>
            <a:off x="537410" y="497306"/>
            <a:ext cx="462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400" dirty="0"/>
              <a:t>사후관리가 편한 </a:t>
            </a:r>
            <a:r>
              <a:rPr lang="ko-KR" altLang="en-US" sz="2400" dirty="0" err="1"/>
              <a:t>머신러닝</a:t>
            </a:r>
            <a:r>
              <a:rPr lang="ko-KR" altLang="en-US" sz="2400" dirty="0"/>
              <a:t> 알고리즘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96CA1B2-D57F-4DDF-8478-E370A45DD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48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ko-KR" altLang="en-US" sz="1400" dirty="0"/>
          </a:p>
          <a:p>
            <a:pPr fontAlgn="base"/>
            <a:r>
              <a:rPr lang="en-US" altLang="ko-KR" sz="1400" dirty="0"/>
              <a:t>- </a:t>
            </a:r>
            <a:r>
              <a:rPr lang="ko-KR" altLang="en-US" sz="1400" dirty="0"/>
              <a:t>복잡한 알고리즘이 적용된 게 아닌 기계 스스로 학습한 알고리즘이기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유지보수가 편합니다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0" indent="0" fontAlgn="base">
              <a:buNone/>
            </a:pPr>
            <a:r>
              <a:rPr lang="en-US" altLang="ko-KR" sz="1400" dirty="0"/>
              <a:t>      - </a:t>
            </a:r>
            <a:r>
              <a:rPr lang="ko-KR" altLang="en-US" sz="1400" dirty="0"/>
              <a:t>환경이나 규모에 상관없이 적용 가능합니다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383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E59A9-8B69-4E8B-8624-058A935C6206}"/>
              </a:ext>
            </a:extLst>
          </p:cNvPr>
          <p:cNvSpPr txBox="1"/>
          <p:nvPr/>
        </p:nvSpPr>
        <p:spPr>
          <a:xfrm>
            <a:off x="537410" y="49730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2400" dirty="0"/>
              <a:t>타 방면으로의 확장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96CA1B2-D57F-4DDF-8478-E370A45DD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48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ko-KR" altLang="en-US" sz="1400" dirty="0"/>
          </a:p>
          <a:p>
            <a:pPr fontAlgn="base"/>
            <a:r>
              <a:rPr lang="en-US" altLang="ko-KR" sz="1400" dirty="0"/>
              <a:t>- </a:t>
            </a:r>
            <a:r>
              <a:rPr lang="ko-KR" altLang="en-US" sz="1400" dirty="0"/>
              <a:t>각 개체가 서로 충돌하지 않고 목적지까지 이동하는 알고리즘이기 때문에</a:t>
            </a:r>
            <a:r>
              <a:rPr lang="en-US" altLang="ko-KR" sz="1400" dirty="0"/>
              <a:t>,</a:t>
            </a:r>
          </a:p>
          <a:p>
            <a:pPr marL="0" indent="0" fontAlgn="base">
              <a:buNone/>
            </a:pPr>
            <a:r>
              <a:rPr lang="en-US" altLang="ko-KR" sz="1400" dirty="0"/>
              <a:t>         </a:t>
            </a:r>
            <a:r>
              <a:rPr lang="ko-KR" altLang="en-US" sz="1400" dirty="0"/>
              <a:t>물류창고 외에도 다양한 분야로의 확장성이 뛰어납니다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0" indent="0" fontAlgn="base">
              <a:buNone/>
            </a:pPr>
            <a:r>
              <a:rPr lang="en-US" altLang="ko-KR" sz="1400" dirty="0"/>
              <a:t>      - </a:t>
            </a:r>
            <a:r>
              <a:rPr lang="ko-KR" altLang="en-US" sz="1400" dirty="0"/>
              <a:t>자율주행 도로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드론</a:t>
            </a:r>
            <a:r>
              <a:rPr lang="ko-KR" altLang="en-US" sz="1400" dirty="0"/>
              <a:t> 배송 경로설정 등으로 이용 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67731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hlinkClick r:id="" action="ppaction://noaction"/>
            <a:extLst>
              <a:ext uri="{FF2B5EF4-FFF2-40B4-BE49-F238E27FC236}">
                <a16:creationId xmlns:a16="http://schemas.microsoft.com/office/drawing/2014/main" id="{5A1C8D15-0CC1-48A0-9206-2EE3E07DD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52D2057-8578-4060-B3BF-CDF6F7D581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" t="414" r="550" b="935"/>
          <a:stretch/>
        </p:blipFill>
        <p:spPr>
          <a:xfrm>
            <a:off x="379082" y="818752"/>
            <a:ext cx="5084522" cy="52204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AFFCEE5-8D41-466A-985C-C1143641B5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3" t="2023" r="1013" b="2214"/>
          <a:stretch/>
        </p:blipFill>
        <p:spPr>
          <a:xfrm>
            <a:off x="5715333" y="1060450"/>
            <a:ext cx="6230937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2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344E4-03E1-4ED9-A6B4-AAB3E5B4C9AF}"/>
              </a:ext>
            </a:extLst>
          </p:cNvPr>
          <p:cNvSpPr txBox="1"/>
          <p:nvPr/>
        </p:nvSpPr>
        <p:spPr>
          <a:xfrm>
            <a:off x="5279109" y="2967335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+mj-lt"/>
              </a:rPr>
              <a:t>Q&amp;A</a:t>
            </a:r>
            <a:endParaRPr lang="ko-KR" altLang="en-US" sz="5400" dirty="0">
              <a:latin typeface="+mj-lt"/>
            </a:endParaRPr>
          </a:p>
        </p:txBody>
      </p:sp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03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4519AA-B214-48B7-90E1-B9EBE7D27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52" t="4722" r="6277" b="-1375"/>
          <a:stretch/>
        </p:blipFill>
        <p:spPr>
          <a:xfrm>
            <a:off x="1908174" y="727611"/>
            <a:ext cx="7591425" cy="57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8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4519AA-B214-48B7-90E1-B9EBE7D27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44" t="64621" r="68521" b="32729"/>
          <a:stretch/>
        </p:blipFill>
        <p:spPr>
          <a:xfrm>
            <a:off x="2772228" y="2757714"/>
            <a:ext cx="7264401" cy="22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344E4-03E1-4ED9-A6B4-AAB3E5B4C9AF}"/>
              </a:ext>
            </a:extLst>
          </p:cNvPr>
          <p:cNvSpPr txBox="1"/>
          <p:nvPr/>
        </p:nvSpPr>
        <p:spPr>
          <a:xfrm>
            <a:off x="537410" y="497306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머신러닝을</a:t>
            </a:r>
            <a:r>
              <a:rPr lang="ko-KR" altLang="en-US" sz="2400" dirty="0"/>
              <a:t> 활용한 물류 자동화 시스템</a:t>
            </a:r>
            <a:endParaRPr lang="ko-KR" altLang="en-US" sz="3200" dirty="0">
              <a:latin typeface="+mj-lt"/>
            </a:endParaRPr>
          </a:p>
        </p:txBody>
      </p:sp>
      <p:pic>
        <p:nvPicPr>
          <p:cNvPr id="134" name="그림 133">
            <a:hlinkClick r:id="" action="ppaction://noaction"/>
            <a:extLst>
              <a:ext uri="{FF2B5EF4-FFF2-40B4-BE49-F238E27FC236}">
                <a16:creationId xmlns:a16="http://schemas.microsoft.com/office/drawing/2014/main" id="{182BA721-6D4B-46F8-93F5-F687CC0E9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4107" name="그림 4106">
            <a:extLst>
              <a:ext uri="{FF2B5EF4-FFF2-40B4-BE49-F238E27FC236}">
                <a16:creationId xmlns:a16="http://schemas.microsoft.com/office/drawing/2014/main" id="{9BC8AA19-D627-4974-ACD3-4BCB5EA3E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9" y="1836400"/>
            <a:ext cx="6183682" cy="3244645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832B9D57-922B-4C76-983B-980E1A345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569" y="1117225"/>
            <a:ext cx="5436431" cy="2311775"/>
          </a:xfrm>
          <a:prstGeom prst="rect">
            <a:avLst/>
          </a:prstGeom>
        </p:spPr>
      </p:pic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F3B7F1D-EDF4-4D3E-B743-73D7BA11BFC0}"/>
              </a:ext>
            </a:extLst>
          </p:cNvPr>
          <p:cNvGrpSpPr/>
          <p:nvPr/>
        </p:nvGrpSpPr>
        <p:grpSpPr>
          <a:xfrm>
            <a:off x="8056049" y="3632808"/>
            <a:ext cx="2835469" cy="2025083"/>
            <a:chOff x="5829839" y="2178303"/>
            <a:chExt cx="6137028" cy="4383046"/>
          </a:xfrm>
        </p:grpSpPr>
        <p:pic>
          <p:nvPicPr>
            <p:cNvPr id="147" name="Picture 2" descr="TENSORFLOW LOGOì ëí ì´ë¯¸ì§ ê²ìê²°ê³¼">
              <a:extLst>
                <a:ext uri="{FF2B5EF4-FFF2-40B4-BE49-F238E27FC236}">
                  <a16:creationId xmlns:a16="http://schemas.microsoft.com/office/drawing/2014/main" id="{287AE095-DE07-4A44-9820-D853121268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97" b="2789"/>
            <a:stretch/>
          </p:blipFill>
          <p:spPr bwMode="auto">
            <a:xfrm>
              <a:off x="7483891" y="2178303"/>
              <a:ext cx="2828925" cy="387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6" descr="TENSORFLOW Logo pngì ëí ì´ë¯¸ì§ ê²ìê²°ê³¼">
              <a:extLst>
                <a:ext uri="{FF2B5EF4-FFF2-40B4-BE49-F238E27FC236}">
                  <a16:creationId xmlns:a16="http://schemas.microsoft.com/office/drawing/2014/main" id="{1147C248-5789-4415-9F99-239DD55E32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6" t="-1" b="-3815"/>
            <a:stretch/>
          </p:blipFill>
          <p:spPr bwMode="auto">
            <a:xfrm>
              <a:off x="5829839" y="5062941"/>
              <a:ext cx="6137028" cy="1498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5" name="그림 4114">
            <a:extLst>
              <a:ext uri="{FF2B5EF4-FFF2-40B4-BE49-F238E27FC236}">
                <a16:creationId xmlns:a16="http://schemas.microsoft.com/office/drawing/2014/main" id="{2BDB1D66-1A60-4C1B-8096-81BA6B1BC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1" y="5424180"/>
            <a:ext cx="7276809" cy="12484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5F04C7-A4D6-48AC-8AF7-BD2BAB849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0" y="1771785"/>
            <a:ext cx="6183682" cy="33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5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hlinkClick r:id="" action="ppaction://noaction"/>
            <a:extLst>
              <a:ext uri="{FF2B5EF4-FFF2-40B4-BE49-F238E27FC236}">
                <a16:creationId xmlns:a16="http://schemas.microsoft.com/office/drawing/2014/main" id="{5A1C8D15-0CC1-48A0-9206-2EE3E07DD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25E1C3-14C4-4B20-9A70-D96DEF812F85}"/>
              </a:ext>
            </a:extLst>
          </p:cNvPr>
          <p:cNvSpPr txBox="1"/>
          <p:nvPr/>
        </p:nvSpPr>
        <p:spPr>
          <a:xfrm>
            <a:off x="4207502" y="2644170"/>
            <a:ext cx="3776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spc="600" dirty="0" err="1">
                <a:latin typeface="+mj-ea"/>
                <a:ea typeface="+mj-ea"/>
              </a:rPr>
              <a:t>김신유</a:t>
            </a:r>
            <a:endParaRPr lang="ko-KR" altLang="en-US" sz="9600" spc="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28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601324A-764A-48C7-BED7-B7EC343CE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" t="408" r="664" b="-83"/>
          <a:stretch/>
        </p:blipFill>
        <p:spPr>
          <a:xfrm>
            <a:off x="1018439" y="758825"/>
            <a:ext cx="3833415" cy="5710079"/>
          </a:xfrm>
          <a:prstGeom prst="rect">
            <a:avLst/>
          </a:prstGeom>
        </p:spPr>
      </p:pic>
      <p:pic>
        <p:nvPicPr>
          <p:cNvPr id="15" name="Picture 2" descr="https://commadev.github.io/assets/images/2019-05-08/1.jpg">
            <a:extLst>
              <a:ext uri="{FF2B5EF4-FFF2-40B4-BE49-F238E27FC236}">
                <a16:creationId xmlns:a16="http://schemas.microsoft.com/office/drawing/2014/main" id="{C6E54E39-2D50-4D67-9849-50ADF516D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84" y="1653771"/>
            <a:ext cx="56769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commadev.github.io/assets/images/2019-05-08/3.jpg">
            <a:extLst>
              <a:ext uri="{FF2B5EF4-FFF2-40B4-BE49-F238E27FC236}">
                <a16:creationId xmlns:a16="http://schemas.microsoft.com/office/drawing/2014/main" id="{A5E170EB-14FF-432E-A45D-2808E548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84" y="1653772"/>
            <a:ext cx="56769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commadev.github.io/assets/images/2019-05-08/2.jpg">
            <a:extLst>
              <a:ext uri="{FF2B5EF4-FFF2-40B4-BE49-F238E27FC236}">
                <a16:creationId xmlns:a16="http://schemas.microsoft.com/office/drawing/2014/main" id="{3216B294-2CA6-486D-88EA-BA19E6E1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84" y="1653773"/>
            <a:ext cx="56769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hlinkClick r:id="" action="ppaction://noaction"/>
            <a:extLst>
              <a:ext uri="{FF2B5EF4-FFF2-40B4-BE49-F238E27FC236}">
                <a16:creationId xmlns:a16="http://schemas.microsoft.com/office/drawing/2014/main" id="{D1A714BE-9BAD-44B5-8937-8622BC3BC4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1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hlinkClick r:id="" action="ppaction://noaction"/>
            <a:extLst>
              <a:ext uri="{FF2B5EF4-FFF2-40B4-BE49-F238E27FC236}">
                <a16:creationId xmlns:a16="http://schemas.microsoft.com/office/drawing/2014/main" id="{5A1C8D15-0CC1-48A0-9206-2EE3E07DD7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25E1C3-14C4-4B20-9A70-D96DEF812F85}"/>
              </a:ext>
            </a:extLst>
          </p:cNvPr>
          <p:cNvSpPr txBox="1"/>
          <p:nvPr/>
        </p:nvSpPr>
        <p:spPr>
          <a:xfrm>
            <a:off x="4207502" y="2644170"/>
            <a:ext cx="3776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spc="600" dirty="0" err="1">
                <a:latin typeface="+mj-ea"/>
                <a:ea typeface="+mj-ea"/>
              </a:rPr>
              <a:t>배진오</a:t>
            </a:r>
            <a:endParaRPr lang="ko-KR" altLang="en-US" sz="9600" spc="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100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" action="ppaction://noaction"/>
            <a:extLst>
              <a:ext uri="{FF2B5EF4-FFF2-40B4-BE49-F238E27FC236}">
                <a16:creationId xmlns:a16="http://schemas.microsoft.com/office/drawing/2014/main" id="{254C6176-B886-47BB-BFC6-C1EDE7771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6E16F5-533A-463C-8F83-27BE38DCD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9" y="1379338"/>
            <a:ext cx="5255876" cy="4665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4F3697-EFF6-4A7B-86D9-65C5726B2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624" y="1379338"/>
            <a:ext cx="5151434" cy="4567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106744-E27B-4971-AB67-7EDD7EFD0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624" y="1379339"/>
            <a:ext cx="5151433" cy="45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6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ì¿ í¡ë¡ê³ ">
            <a:extLst>
              <a:ext uri="{FF2B5EF4-FFF2-40B4-BE49-F238E27FC236}">
                <a16:creationId xmlns:a16="http://schemas.microsoft.com/office/drawing/2014/main" id="{A75F6A3F-72D4-435D-94ED-9286CDFB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466" y="2103536"/>
            <a:ext cx="33337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¥ì ë¡ê³ ì ëí ì´ë¯¸ì§ ê²ìê²°ê³¼">
            <a:extLst>
              <a:ext uri="{FF2B5EF4-FFF2-40B4-BE49-F238E27FC236}">
                <a16:creationId xmlns:a16="http://schemas.microsoft.com/office/drawing/2014/main" id="{D614E61C-A857-42F2-A13C-62DF5F926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60" y="1732061"/>
            <a:ext cx="40767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white logoì ëí ì´ë¯¸ì§ ê²ìê²°ê³¼">
            <a:extLst>
              <a:ext uri="{FF2B5EF4-FFF2-40B4-BE49-F238E27FC236}">
                <a16:creationId xmlns:a16="http://schemas.microsoft.com/office/drawing/2014/main" id="{3A611BE6-8674-47D8-9CAB-C7D4B768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93" y="4086645"/>
            <a:ext cx="3643312" cy="13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53E7B-9C78-4498-9191-7338E66A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60" y="2112830"/>
            <a:ext cx="4479068" cy="3148466"/>
          </a:xfrm>
          <a:prstGeom prst="rect">
            <a:avLst/>
          </a:prstGeom>
        </p:spPr>
      </p:pic>
      <p:pic>
        <p:nvPicPr>
          <p:cNvPr id="8" name="그림 7">
            <a:hlinkClick r:id="" action="ppaction://noaction"/>
            <a:extLst>
              <a:ext uri="{FF2B5EF4-FFF2-40B4-BE49-F238E27FC236}">
                <a16:creationId xmlns:a16="http://schemas.microsoft.com/office/drawing/2014/main" id="{711525C6-D62F-44B9-87DF-E000ED7743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6F5A35-42AD-4431-B711-F955CB315328}"/>
              </a:ext>
            </a:extLst>
          </p:cNvPr>
          <p:cNvSpPr/>
          <p:nvPr/>
        </p:nvSpPr>
        <p:spPr>
          <a:xfrm>
            <a:off x="0" y="6604084"/>
            <a:ext cx="50840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국내 택배시장 물동량 추이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한국통합물류협회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77DA23-8F4E-42FA-BC15-07D832BF77C3}"/>
              </a:ext>
            </a:extLst>
          </p:cNvPr>
          <p:cNvSpPr/>
          <p:nvPr/>
        </p:nvSpPr>
        <p:spPr>
          <a:xfrm>
            <a:off x="-1" y="6426361"/>
            <a:ext cx="50840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2016.11.11 CJ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대한통운 용인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Hub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녹색경제신문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CD71CBB-E116-46A6-9DD7-E2BB7A4C4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13" y="1741713"/>
            <a:ext cx="5838240" cy="389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2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1066</TotalTime>
  <Words>1526</Words>
  <Application>Microsoft Office PowerPoint</Application>
  <PresentationFormat>와이드스크린</PresentationFormat>
  <Paragraphs>214</Paragraphs>
  <Slides>33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나눔스퀘어 Bold</vt:lpstr>
      <vt:lpstr>나눔스퀘어 ExtraBold</vt:lpstr>
      <vt:lpstr>나눔스퀘어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南 ことり</dc:creator>
  <cp:lastModifiedBy>南 ことり</cp:lastModifiedBy>
  <cp:revision>47</cp:revision>
  <dcterms:created xsi:type="dcterms:W3CDTF">2019-05-07T13:35:23Z</dcterms:created>
  <dcterms:modified xsi:type="dcterms:W3CDTF">2019-05-21T12:28:42Z</dcterms:modified>
</cp:coreProperties>
</file>